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62" r:id="rId6"/>
    <p:sldId id="259" r:id="rId7"/>
    <p:sldId id="257" r:id="rId8"/>
    <p:sldId id="263" r:id="rId9"/>
    <p:sldId id="258" r:id="rId10"/>
    <p:sldId id="267" r:id="rId11"/>
    <p:sldId id="266" r:id="rId12"/>
    <p:sldId id="268" r:id="rId13"/>
    <p:sldId id="269" r:id="rId14"/>
    <p:sldId id="2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33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0" autoAdjust="0"/>
    <p:restoredTop sz="84033" autoAdjust="0"/>
  </p:normalViewPr>
  <p:slideViewPr>
    <p:cSldViewPr>
      <p:cViewPr varScale="1">
        <p:scale>
          <a:sx n="56" d="100"/>
          <a:sy n="56" d="100"/>
        </p:scale>
        <p:origin x="1068" y="4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2965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24DCAC-D2B9-4051-AB06-629FA6C7DDF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312596A2-60A9-4F29-AE93-7205AB378952}">
      <dgm:prSet phldrT="[Text]" custT="1"/>
      <dgm:spPr/>
      <dgm:t>
        <a:bodyPr anchor="ctr"/>
        <a:lstStyle/>
        <a:p>
          <a:r>
            <a:rPr lang="en-CA" sz="2200" dirty="0">
              <a:solidFill>
                <a:schemeClr val="bg2"/>
              </a:solidFill>
            </a:rPr>
            <a:t>1. Full Facebook dataset 100% nodes &amp; edges</a:t>
          </a:r>
        </a:p>
        <a:p>
          <a:r>
            <a:rPr lang="en-CA" sz="2200" dirty="0">
              <a:solidFill>
                <a:schemeClr val="bg2"/>
              </a:solidFill>
            </a:rPr>
            <a:t>2. Top 25% Facebook dataset (most connected nodes)</a:t>
          </a:r>
        </a:p>
      </dgm:t>
    </dgm:pt>
    <dgm:pt modelId="{E21C23FC-7432-40FF-94C1-FAE29310392D}" type="parTrans" cxnId="{4A5439EF-0F14-4935-86A2-5F8E4752A148}">
      <dgm:prSet/>
      <dgm:spPr/>
      <dgm:t>
        <a:bodyPr/>
        <a:lstStyle/>
        <a:p>
          <a:endParaRPr lang="en-CA">
            <a:solidFill>
              <a:schemeClr val="bg2"/>
            </a:solidFill>
          </a:endParaRPr>
        </a:p>
      </dgm:t>
    </dgm:pt>
    <dgm:pt modelId="{C0CF27AE-5336-47FF-8115-FE6B5C5D4A8C}" type="sibTrans" cxnId="{4A5439EF-0F14-4935-86A2-5F8E4752A148}">
      <dgm:prSet/>
      <dgm:spPr/>
      <dgm:t>
        <a:bodyPr/>
        <a:lstStyle/>
        <a:p>
          <a:endParaRPr lang="en-CA">
            <a:solidFill>
              <a:schemeClr val="bg2"/>
            </a:solidFill>
          </a:endParaRPr>
        </a:p>
      </dgm:t>
    </dgm:pt>
    <dgm:pt modelId="{FD304115-5772-452E-80A0-E52DC9DE86C2}">
      <dgm:prSet phldrT="[Text]"/>
      <dgm:spPr/>
      <dgm:t>
        <a:bodyPr/>
        <a:lstStyle/>
        <a:p>
          <a:endParaRPr lang="en-CA" dirty="0">
            <a:solidFill>
              <a:schemeClr val="bg2"/>
            </a:solidFill>
          </a:endParaRPr>
        </a:p>
      </dgm:t>
    </dgm:pt>
    <dgm:pt modelId="{CF4E4E87-A290-4E96-91BE-2AD22D90D04E}" type="sibTrans" cxnId="{5EA49AF4-B74A-4E40-AA9D-B1B62675F990}">
      <dgm:prSet/>
      <dgm:spPr/>
      <dgm:t>
        <a:bodyPr/>
        <a:lstStyle/>
        <a:p>
          <a:endParaRPr lang="en-CA">
            <a:solidFill>
              <a:schemeClr val="bg2"/>
            </a:solidFill>
          </a:endParaRPr>
        </a:p>
      </dgm:t>
    </dgm:pt>
    <dgm:pt modelId="{2C821349-2ADC-42A5-92B0-18D27819390C}" type="parTrans" cxnId="{5EA49AF4-B74A-4E40-AA9D-B1B62675F990}">
      <dgm:prSet/>
      <dgm:spPr/>
      <dgm:t>
        <a:bodyPr/>
        <a:lstStyle/>
        <a:p>
          <a:endParaRPr lang="en-CA">
            <a:solidFill>
              <a:schemeClr val="bg2"/>
            </a:solidFill>
          </a:endParaRPr>
        </a:p>
      </dgm:t>
    </dgm:pt>
    <dgm:pt modelId="{94C531F3-2704-424D-B972-F47F54078DE9}">
      <dgm:prSet phldrT="[Text]" custT="1"/>
      <dgm:spPr/>
      <dgm:t>
        <a:bodyPr anchor="ctr"/>
        <a:lstStyle/>
        <a:p>
          <a:pPr>
            <a:buFont typeface="Arial" panose="020B0604020202020204" pitchFamily="34" charset="0"/>
            <a:buChar char="•"/>
          </a:pPr>
          <a:r>
            <a:rPr lang="en-CA" sz="2200" dirty="0">
              <a:solidFill>
                <a:schemeClr val="bg2"/>
              </a:solidFill>
            </a:rPr>
            <a:t>Both datasets were imported to Python for cleaning and data exploration</a:t>
          </a:r>
        </a:p>
      </dgm:t>
    </dgm:pt>
    <dgm:pt modelId="{9A55C283-0FAE-4E1F-85D9-E70F9677905B}" type="parTrans" cxnId="{941338FF-A547-4754-803D-66035B8BB317}">
      <dgm:prSet/>
      <dgm:spPr/>
      <dgm:t>
        <a:bodyPr/>
        <a:lstStyle/>
        <a:p>
          <a:endParaRPr lang="en-CA"/>
        </a:p>
      </dgm:t>
    </dgm:pt>
    <dgm:pt modelId="{7325AB59-5AE5-40A1-B692-61B91FE30F71}" type="sibTrans" cxnId="{941338FF-A547-4754-803D-66035B8BB317}">
      <dgm:prSet/>
      <dgm:spPr/>
      <dgm:t>
        <a:bodyPr/>
        <a:lstStyle/>
        <a:p>
          <a:endParaRPr lang="en-CA"/>
        </a:p>
      </dgm:t>
    </dgm:pt>
    <dgm:pt modelId="{0DA47BDB-6134-431F-BA2C-E46F80B82E52}" type="pres">
      <dgm:prSet presAssocID="{8724DCAC-D2B9-4051-AB06-629FA6C7DDF8}" presName="vert0" presStyleCnt="0">
        <dgm:presLayoutVars>
          <dgm:dir/>
          <dgm:animOne val="branch"/>
          <dgm:animLvl val="lvl"/>
        </dgm:presLayoutVars>
      </dgm:prSet>
      <dgm:spPr/>
    </dgm:pt>
    <dgm:pt modelId="{5191BE8E-5ED9-495B-87F0-949B75E8A97A}" type="pres">
      <dgm:prSet presAssocID="{FD304115-5772-452E-80A0-E52DC9DE86C2}" presName="thickLine" presStyleLbl="alignNode1" presStyleIdx="0" presStyleCnt="1" custLinFactNeighborX="-909"/>
      <dgm:spPr/>
    </dgm:pt>
    <dgm:pt modelId="{29116997-4FFE-4F8B-BC87-237C0178E26F}" type="pres">
      <dgm:prSet presAssocID="{FD304115-5772-452E-80A0-E52DC9DE86C2}" presName="horz1" presStyleCnt="0"/>
      <dgm:spPr/>
    </dgm:pt>
    <dgm:pt modelId="{AADB5F02-BCD9-46E6-98B3-F67A8EC59781}" type="pres">
      <dgm:prSet presAssocID="{FD304115-5772-452E-80A0-E52DC9DE86C2}" presName="tx1" presStyleLbl="revTx" presStyleIdx="0" presStyleCnt="3" custAng="10800000" custFlipVert="1" custScaleY="18534"/>
      <dgm:spPr/>
    </dgm:pt>
    <dgm:pt modelId="{0490979F-3904-42C8-B983-564E6ADA2C0F}" type="pres">
      <dgm:prSet presAssocID="{FD304115-5772-452E-80A0-E52DC9DE86C2}" presName="vert1" presStyleCnt="0"/>
      <dgm:spPr/>
    </dgm:pt>
    <dgm:pt modelId="{F7015C77-2AD8-41C7-ACAA-CBB3F280BF05}" type="pres">
      <dgm:prSet presAssocID="{312596A2-60A9-4F29-AE93-7205AB378952}" presName="vertSpace2a" presStyleCnt="0"/>
      <dgm:spPr/>
    </dgm:pt>
    <dgm:pt modelId="{3EAE4361-2168-4063-A371-C862B4C99E53}" type="pres">
      <dgm:prSet presAssocID="{312596A2-60A9-4F29-AE93-7205AB378952}" presName="horz2" presStyleCnt="0"/>
      <dgm:spPr/>
    </dgm:pt>
    <dgm:pt modelId="{69D2A39D-AF55-48EB-82A7-B4F3754E8D98}" type="pres">
      <dgm:prSet presAssocID="{312596A2-60A9-4F29-AE93-7205AB378952}" presName="horzSpace2" presStyleCnt="0"/>
      <dgm:spPr/>
    </dgm:pt>
    <dgm:pt modelId="{F3AB381F-D2AE-4693-AA4D-14075D8D6EEC}" type="pres">
      <dgm:prSet presAssocID="{312596A2-60A9-4F29-AE93-7205AB378952}" presName="tx2" presStyleLbl="revTx" presStyleIdx="1" presStyleCnt="3"/>
      <dgm:spPr/>
    </dgm:pt>
    <dgm:pt modelId="{F1E5DD39-3B90-4BE1-855B-A58E5D1997B6}" type="pres">
      <dgm:prSet presAssocID="{312596A2-60A9-4F29-AE93-7205AB378952}" presName="vert2" presStyleCnt="0"/>
      <dgm:spPr/>
    </dgm:pt>
    <dgm:pt modelId="{9F3E157E-9BEB-462C-911D-C627B61B7BC9}" type="pres">
      <dgm:prSet presAssocID="{312596A2-60A9-4F29-AE93-7205AB378952}" presName="thinLine2b" presStyleLbl="callout" presStyleIdx="0" presStyleCnt="2"/>
      <dgm:spPr/>
    </dgm:pt>
    <dgm:pt modelId="{E7A8E832-16D7-4009-BD75-F3E35B6DC6FC}" type="pres">
      <dgm:prSet presAssocID="{312596A2-60A9-4F29-AE93-7205AB378952}" presName="vertSpace2b" presStyleCnt="0"/>
      <dgm:spPr/>
    </dgm:pt>
    <dgm:pt modelId="{40F76985-E465-4980-BE3B-0A5018E8A1B3}" type="pres">
      <dgm:prSet presAssocID="{94C531F3-2704-424D-B972-F47F54078DE9}" presName="horz2" presStyleCnt="0"/>
      <dgm:spPr/>
    </dgm:pt>
    <dgm:pt modelId="{A74115D8-539A-4811-A0A9-FA99A64F07C2}" type="pres">
      <dgm:prSet presAssocID="{94C531F3-2704-424D-B972-F47F54078DE9}" presName="horzSpace2" presStyleCnt="0"/>
      <dgm:spPr/>
    </dgm:pt>
    <dgm:pt modelId="{A588EE22-4428-4E24-A93F-8BA139CD0FBB}" type="pres">
      <dgm:prSet presAssocID="{94C531F3-2704-424D-B972-F47F54078DE9}" presName="tx2" presStyleLbl="revTx" presStyleIdx="2" presStyleCnt="3"/>
      <dgm:spPr/>
    </dgm:pt>
    <dgm:pt modelId="{4C54B1D7-41CA-472C-B408-73CC3F62DF5E}" type="pres">
      <dgm:prSet presAssocID="{94C531F3-2704-424D-B972-F47F54078DE9}" presName="vert2" presStyleCnt="0"/>
      <dgm:spPr/>
    </dgm:pt>
    <dgm:pt modelId="{07869049-AC38-4025-849C-92B9E8AFC665}" type="pres">
      <dgm:prSet presAssocID="{94C531F3-2704-424D-B972-F47F54078DE9}" presName="thinLine2b" presStyleLbl="callout" presStyleIdx="1" presStyleCnt="2"/>
      <dgm:spPr/>
    </dgm:pt>
    <dgm:pt modelId="{D8CD223F-F521-4C90-99CB-640FE456ACF6}" type="pres">
      <dgm:prSet presAssocID="{94C531F3-2704-424D-B972-F47F54078DE9}" presName="vertSpace2b" presStyleCnt="0"/>
      <dgm:spPr/>
    </dgm:pt>
  </dgm:ptLst>
  <dgm:cxnLst>
    <dgm:cxn modelId="{42C74F0E-801C-4EE0-AC33-97CA508C503B}" type="presOf" srcId="{8724DCAC-D2B9-4051-AB06-629FA6C7DDF8}" destId="{0DA47BDB-6134-431F-BA2C-E46F80B82E52}" srcOrd="0" destOrd="0" presId="urn:microsoft.com/office/officeart/2008/layout/LinedList"/>
    <dgm:cxn modelId="{99977C19-68F2-4ADB-9B80-B7ECF86AE384}" type="presOf" srcId="{FD304115-5772-452E-80A0-E52DC9DE86C2}" destId="{AADB5F02-BCD9-46E6-98B3-F67A8EC59781}" srcOrd="0" destOrd="0" presId="urn:microsoft.com/office/officeart/2008/layout/LinedList"/>
    <dgm:cxn modelId="{74CA6AC2-9CB1-43E0-BAF6-1C20473FEDC6}" type="presOf" srcId="{94C531F3-2704-424D-B972-F47F54078DE9}" destId="{A588EE22-4428-4E24-A93F-8BA139CD0FBB}" srcOrd="0" destOrd="0" presId="urn:microsoft.com/office/officeart/2008/layout/LinedList"/>
    <dgm:cxn modelId="{E7BC35CE-8131-47B9-AF05-609377A214AF}" type="presOf" srcId="{312596A2-60A9-4F29-AE93-7205AB378952}" destId="{F3AB381F-D2AE-4693-AA4D-14075D8D6EEC}" srcOrd="0" destOrd="0" presId="urn:microsoft.com/office/officeart/2008/layout/LinedList"/>
    <dgm:cxn modelId="{4A5439EF-0F14-4935-86A2-5F8E4752A148}" srcId="{FD304115-5772-452E-80A0-E52DC9DE86C2}" destId="{312596A2-60A9-4F29-AE93-7205AB378952}" srcOrd="0" destOrd="0" parTransId="{E21C23FC-7432-40FF-94C1-FAE29310392D}" sibTransId="{C0CF27AE-5336-47FF-8115-FE6B5C5D4A8C}"/>
    <dgm:cxn modelId="{5EA49AF4-B74A-4E40-AA9D-B1B62675F990}" srcId="{8724DCAC-D2B9-4051-AB06-629FA6C7DDF8}" destId="{FD304115-5772-452E-80A0-E52DC9DE86C2}" srcOrd="0" destOrd="0" parTransId="{2C821349-2ADC-42A5-92B0-18D27819390C}" sibTransId="{CF4E4E87-A290-4E96-91BE-2AD22D90D04E}"/>
    <dgm:cxn modelId="{941338FF-A547-4754-803D-66035B8BB317}" srcId="{FD304115-5772-452E-80A0-E52DC9DE86C2}" destId="{94C531F3-2704-424D-B972-F47F54078DE9}" srcOrd="1" destOrd="0" parTransId="{9A55C283-0FAE-4E1F-85D9-E70F9677905B}" sibTransId="{7325AB59-5AE5-40A1-B692-61B91FE30F71}"/>
    <dgm:cxn modelId="{7F155C91-1792-40A1-9BF9-47F8BD68F4AC}" type="presParOf" srcId="{0DA47BDB-6134-431F-BA2C-E46F80B82E52}" destId="{5191BE8E-5ED9-495B-87F0-949B75E8A97A}" srcOrd="0" destOrd="0" presId="urn:microsoft.com/office/officeart/2008/layout/LinedList"/>
    <dgm:cxn modelId="{30F8992E-0E4C-4461-BABA-324A19253C56}" type="presParOf" srcId="{0DA47BDB-6134-431F-BA2C-E46F80B82E52}" destId="{29116997-4FFE-4F8B-BC87-237C0178E26F}" srcOrd="1" destOrd="0" presId="urn:microsoft.com/office/officeart/2008/layout/LinedList"/>
    <dgm:cxn modelId="{115F5E71-28E7-4C10-B115-FB28754BE2AA}" type="presParOf" srcId="{29116997-4FFE-4F8B-BC87-237C0178E26F}" destId="{AADB5F02-BCD9-46E6-98B3-F67A8EC59781}" srcOrd="0" destOrd="0" presId="urn:microsoft.com/office/officeart/2008/layout/LinedList"/>
    <dgm:cxn modelId="{2809CBEE-BB45-49D4-BF2B-E5A1554645AD}" type="presParOf" srcId="{29116997-4FFE-4F8B-BC87-237C0178E26F}" destId="{0490979F-3904-42C8-B983-564E6ADA2C0F}" srcOrd="1" destOrd="0" presId="urn:microsoft.com/office/officeart/2008/layout/LinedList"/>
    <dgm:cxn modelId="{D8C7963E-EDCA-4671-ACCE-9E0FF904D999}" type="presParOf" srcId="{0490979F-3904-42C8-B983-564E6ADA2C0F}" destId="{F7015C77-2AD8-41C7-ACAA-CBB3F280BF05}" srcOrd="0" destOrd="0" presId="urn:microsoft.com/office/officeart/2008/layout/LinedList"/>
    <dgm:cxn modelId="{E30BA125-5EA5-4DA9-9BBA-BE4BE46FB263}" type="presParOf" srcId="{0490979F-3904-42C8-B983-564E6ADA2C0F}" destId="{3EAE4361-2168-4063-A371-C862B4C99E53}" srcOrd="1" destOrd="0" presId="urn:microsoft.com/office/officeart/2008/layout/LinedList"/>
    <dgm:cxn modelId="{4F540941-920D-4C05-81E3-A9FE6D0508D4}" type="presParOf" srcId="{3EAE4361-2168-4063-A371-C862B4C99E53}" destId="{69D2A39D-AF55-48EB-82A7-B4F3754E8D98}" srcOrd="0" destOrd="0" presId="urn:microsoft.com/office/officeart/2008/layout/LinedList"/>
    <dgm:cxn modelId="{153FB4DD-51F5-4130-9B81-ACB386F95BF5}" type="presParOf" srcId="{3EAE4361-2168-4063-A371-C862B4C99E53}" destId="{F3AB381F-D2AE-4693-AA4D-14075D8D6EEC}" srcOrd="1" destOrd="0" presId="urn:microsoft.com/office/officeart/2008/layout/LinedList"/>
    <dgm:cxn modelId="{79752D84-E283-476D-B2B9-3E7514D63C0C}" type="presParOf" srcId="{3EAE4361-2168-4063-A371-C862B4C99E53}" destId="{F1E5DD39-3B90-4BE1-855B-A58E5D1997B6}" srcOrd="2" destOrd="0" presId="urn:microsoft.com/office/officeart/2008/layout/LinedList"/>
    <dgm:cxn modelId="{BFAA7323-412E-4CE2-A440-3C0A1FACFA74}" type="presParOf" srcId="{0490979F-3904-42C8-B983-564E6ADA2C0F}" destId="{9F3E157E-9BEB-462C-911D-C627B61B7BC9}" srcOrd="2" destOrd="0" presId="urn:microsoft.com/office/officeart/2008/layout/LinedList"/>
    <dgm:cxn modelId="{4B1EF044-1FCA-4084-8F27-C296C78E72DB}" type="presParOf" srcId="{0490979F-3904-42C8-B983-564E6ADA2C0F}" destId="{E7A8E832-16D7-4009-BD75-F3E35B6DC6FC}" srcOrd="3" destOrd="0" presId="urn:microsoft.com/office/officeart/2008/layout/LinedList"/>
    <dgm:cxn modelId="{DB6DAA44-B8FA-484B-BF05-AA50872624C1}" type="presParOf" srcId="{0490979F-3904-42C8-B983-564E6ADA2C0F}" destId="{40F76985-E465-4980-BE3B-0A5018E8A1B3}" srcOrd="4" destOrd="0" presId="urn:microsoft.com/office/officeart/2008/layout/LinedList"/>
    <dgm:cxn modelId="{6BA051DA-36B0-467A-BEC2-C96B37CAA22F}" type="presParOf" srcId="{40F76985-E465-4980-BE3B-0A5018E8A1B3}" destId="{A74115D8-539A-4811-A0A9-FA99A64F07C2}" srcOrd="0" destOrd="0" presId="urn:microsoft.com/office/officeart/2008/layout/LinedList"/>
    <dgm:cxn modelId="{164B2A1C-7589-493F-AB53-972C11902EEC}" type="presParOf" srcId="{40F76985-E465-4980-BE3B-0A5018E8A1B3}" destId="{A588EE22-4428-4E24-A93F-8BA139CD0FBB}" srcOrd="1" destOrd="0" presId="urn:microsoft.com/office/officeart/2008/layout/LinedList"/>
    <dgm:cxn modelId="{1F78273E-76FB-4A2B-988D-1562872C31E4}" type="presParOf" srcId="{40F76985-E465-4980-BE3B-0A5018E8A1B3}" destId="{4C54B1D7-41CA-472C-B408-73CC3F62DF5E}" srcOrd="2" destOrd="0" presId="urn:microsoft.com/office/officeart/2008/layout/LinedList"/>
    <dgm:cxn modelId="{5FE47A04-386E-4850-80CC-BE1F41180320}" type="presParOf" srcId="{0490979F-3904-42C8-B983-564E6ADA2C0F}" destId="{07869049-AC38-4025-849C-92B9E8AFC665}" srcOrd="5" destOrd="0" presId="urn:microsoft.com/office/officeart/2008/layout/LinedList"/>
    <dgm:cxn modelId="{9D00CD80-EF10-4476-9C68-DEA80784039A}" type="presParOf" srcId="{0490979F-3904-42C8-B983-564E6ADA2C0F}" destId="{D8CD223F-F521-4C90-99CB-640FE456ACF6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91BE8E-5ED9-495B-87F0-949B75E8A97A}">
      <dsp:nvSpPr>
        <dsp:cNvPr id="0" name=""/>
        <dsp:cNvSpPr/>
      </dsp:nvSpPr>
      <dsp:spPr>
        <a:xfrm>
          <a:off x="0" y="617"/>
          <a:ext cx="932467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DB5F02-BCD9-46E6-98B3-F67A8EC59781}">
      <dsp:nvSpPr>
        <dsp:cNvPr id="0" name=""/>
        <dsp:cNvSpPr/>
      </dsp:nvSpPr>
      <dsp:spPr>
        <a:xfrm rot="10800000" flipV="1">
          <a:off x="0" y="617"/>
          <a:ext cx="1864935" cy="390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800" kern="1200" dirty="0">
            <a:solidFill>
              <a:schemeClr val="bg2"/>
            </a:solidFill>
          </a:endParaRPr>
        </a:p>
      </dsp:txBody>
      <dsp:txXfrm rot="-10800000">
        <a:off x="0" y="617"/>
        <a:ext cx="1864935" cy="390447"/>
      </dsp:txXfrm>
    </dsp:sp>
    <dsp:sp modelId="{F3AB381F-D2AE-4693-AA4D-14075D8D6EEC}">
      <dsp:nvSpPr>
        <dsp:cNvPr id="0" name=""/>
        <dsp:cNvSpPr/>
      </dsp:nvSpPr>
      <dsp:spPr>
        <a:xfrm>
          <a:off x="2004805" y="49580"/>
          <a:ext cx="7319872" cy="979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>
              <a:solidFill>
                <a:schemeClr val="bg2"/>
              </a:solidFill>
            </a:rPr>
            <a:t>1. Full Facebook dataset 100% nodes &amp; edges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>
              <a:solidFill>
                <a:schemeClr val="bg2"/>
              </a:solidFill>
            </a:rPr>
            <a:t>2. Top 25% Facebook dataset (most connected nodes)</a:t>
          </a:r>
        </a:p>
      </dsp:txBody>
      <dsp:txXfrm>
        <a:off x="2004805" y="49580"/>
        <a:ext cx="7319872" cy="979264"/>
      </dsp:txXfrm>
    </dsp:sp>
    <dsp:sp modelId="{9F3E157E-9BEB-462C-911D-C627B61B7BC9}">
      <dsp:nvSpPr>
        <dsp:cNvPr id="0" name=""/>
        <dsp:cNvSpPr/>
      </dsp:nvSpPr>
      <dsp:spPr>
        <a:xfrm>
          <a:off x="1864935" y="1028845"/>
          <a:ext cx="745974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88EE22-4428-4E24-A93F-8BA139CD0FBB}">
      <dsp:nvSpPr>
        <dsp:cNvPr id="0" name=""/>
        <dsp:cNvSpPr/>
      </dsp:nvSpPr>
      <dsp:spPr>
        <a:xfrm>
          <a:off x="2004805" y="1077808"/>
          <a:ext cx="7319872" cy="979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CA" sz="2200" kern="1200" dirty="0">
              <a:solidFill>
                <a:schemeClr val="bg2"/>
              </a:solidFill>
            </a:rPr>
            <a:t>Both datasets were imported to Python for cleaning and data exploration</a:t>
          </a:r>
        </a:p>
      </dsp:txBody>
      <dsp:txXfrm>
        <a:off x="2004805" y="1077808"/>
        <a:ext cx="7319872" cy="979264"/>
      </dsp:txXfrm>
    </dsp:sp>
    <dsp:sp modelId="{07869049-AC38-4025-849C-92B9E8AFC665}">
      <dsp:nvSpPr>
        <dsp:cNvPr id="0" name=""/>
        <dsp:cNvSpPr/>
      </dsp:nvSpPr>
      <dsp:spPr>
        <a:xfrm>
          <a:off x="1864935" y="2057073"/>
          <a:ext cx="745974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3DAE18-FF53-43C8-B129-B2254E0CD3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4C594C-BB62-4D1A-AA15-460CAB0268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AB0719-0C0B-4FCD-8C42-A758D216E1BD}" type="datetimeFigureOut">
              <a:rPr lang="en-US" smtClean="0"/>
              <a:t>10/21/2021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7CD9E3-2F3C-4226-A22C-6BC586ACB3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7FA062-CF80-4049-B333-6A99FEE14B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C2621-7037-4E35-B549-8255C904F6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8871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925A17EF-115B-4BB9-BF42-426DFD9E898A}" type="datetimeFigureOut">
              <a:rPr lang="en-US" smtClean="0"/>
              <a:pPr/>
              <a:t>10/21/2021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7C4E7652-46AF-4259-BAE2-54978EA077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230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Maggie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Rani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Social media marketing has become an essential part of any </a:t>
            </a:r>
            <a:r>
              <a:rPr lang="en-US" dirty="0" err="1"/>
              <a:t>businessʼ</a:t>
            </a:r>
            <a:r>
              <a:rPr lang="en-US" dirty="0"/>
              <a:t> digital marketing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What is social media marketing?  It’s marketing that uses social networks like Facebook, Instagram, YouTube, and Twitter to build relationships with followers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dirty="0">
                <a:solidFill>
                  <a:srgbClr val="111111"/>
                </a:solidFill>
                <a:effectLst/>
                <a:latin typeface="Roboto" panose="020B0604020202020204" pitchFamily="2" charset="0"/>
              </a:rPr>
              <a:t>W</a:t>
            </a:r>
            <a:r>
              <a:rPr lang="en-US" dirty="0"/>
              <a:t>hy has social media marketing become so important? Social media marketing is all about connecting with an audience or customers and including them in marketing campaigns to build a brand loyalty.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Influencers on social media have a great hold over customers, and they affect the buying and selling decisions of these customers.</a:t>
            </a:r>
            <a:endParaRPr lang="en-US" sz="1200" b="0" i="0" dirty="0">
              <a:solidFill>
                <a:srgbClr val="111111"/>
              </a:solidFill>
              <a:effectLst/>
              <a:latin typeface="Roboto" panose="020B0604020202020204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Rani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Huawei Technologies is a Chinese multinational networking, telecommunications and services company; it is the largest telecommunications equipment manufacturer in the world.</a:t>
            </a:r>
            <a:endParaRPr lang="en-US" sz="1200" b="0" i="0" dirty="0">
              <a:solidFill>
                <a:srgbClr val="111111"/>
              </a:solidFill>
              <a:effectLst/>
              <a:latin typeface="Roboto" panose="020B0604020202020204" pitchFamily="2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dirty="0">
                <a:solidFill>
                  <a:srgbClr val="111111"/>
                </a:solidFill>
                <a:effectLst/>
                <a:latin typeface="Roboto" panose="020B0604020202020204" pitchFamily="2" charset="0"/>
              </a:rPr>
              <a:t>Like other multinationals Huawei uses both digital and traditional marketing methods.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They use social media marketing and social network analysis tools and techniques to increase market share, drive engagements and increase revenue.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Data - only positive reviews extracted from posts after data pre-processing, 1000 rows x 1000 columns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Alethia framework was also completed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CA" dirty="0"/>
              <a:t>Oliver</a:t>
            </a:r>
          </a:p>
          <a:p>
            <a:pPr marL="0" indent="0">
              <a:buFontTx/>
              <a:buNone/>
            </a:pPr>
            <a:r>
              <a:rPr lang="en-CA" dirty="0"/>
              <a:t>- One of many methodologies in the industry and based on XXX</a:t>
            </a:r>
          </a:p>
          <a:p>
            <a:pPr marL="171450" indent="-171450">
              <a:buFontTx/>
              <a:buChar char="-"/>
            </a:pPr>
            <a:r>
              <a:rPr lang="en-CA" dirty="0"/>
              <a:t>We used a combination of both Gephi and Python tools</a:t>
            </a:r>
          </a:p>
          <a:p>
            <a:pPr marL="171450" indent="-171450">
              <a:buFontTx/>
              <a:buChar char="-"/>
            </a:pPr>
            <a:r>
              <a:rPr lang="en-CA" dirty="0"/>
              <a:t>Degree Centrality: </a:t>
            </a:r>
            <a:r>
              <a:rPr lang="en-US" dirty="0"/>
              <a:t>most direct connections or most active individuals in the network.</a:t>
            </a:r>
          </a:p>
          <a:p>
            <a:pPr marL="171450" indent="-171450">
              <a:buFontTx/>
              <a:buChar char="-"/>
            </a:pPr>
            <a:r>
              <a:rPr lang="en-CA" dirty="0"/>
              <a:t>Closeness Centrality</a:t>
            </a:r>
            <a:r>
              <a:rPr lang="en-US" dirty="0"/>
              <a:t>: transfer of data speed is greatly facilitated by the closeness of the individuals in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Oliver</a:t>
            </a:r>
          </a:p>
          <a:p>
            <a:r>
              <a:rPr lang="en-US" dirty="0"/>
              <a:t>- Generated the network and network metrics in Gephi and then exported that as a </a:t>
            </a:r>
            <a:r>
              <a:rPr lang="en-US" dirty="0" err="1"/>
              <a:t>cvs</a:t>
            </a:r>
            <a:r>
              <a:rPr lang="en-US" dirty="0"/>
              <a:t> file into python for further cleaning, exploration and analysis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dirty="0"/>
              <a:t>- Top 25% dataset: 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Load the full dataset into Python and determine the number of degrees needed to filter only the 75th percentile (top 25%) of the original list. Based on the describe function in python, the top 25% should be within the 214 degrees (see table below)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Use the number of degrees (214) in the degree range filter of Gephi to extract the top 25%.</a:t>
            </a:r>
          </a:p>
          <a:p>
            <a:r>
              <a:rPr lang="en-US" dirty="0"/>
              <a:t>- Heatmap of the metrics were created which showed high correlation between the 5 metrics noted in the methodology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b="0" i="0" dirty="0" err="1">
                <a:effectLst/>
                <a:latin typeface="-apple-system"/>
              </a:rPr>
              <a:t>Alya</a:t>
            </a:r>
            <a:endParaRPr lang="en-US" b="0" i="0" dirty="0">
              <a:effectLst/>
              <a:latin typeface="-apple-system"/>
            </a:endParaRPr>
          </a:p>
          <a:p>
            <a:pPr marL="0" indent="0">
              <a:buFontTx/>
              <a:buNone/>
            </a:pPr>
            <a:r>
              <a:rPr lang="en-US" b="0" i="0" dirty="0">
                <a:effectLst/>
                <a:latin typeface="-apple-system"/>
              </a:rPr>
              <a:t>-To note is that these metrics provide an initial list of potential influencers, and this list can be improved upon by including the other metrics previously listed i.e. Degree Centrality, Closeness </a:t>
            </a:r>
            <a:r>
              <a:rPr lang="en-US" b="0" i="0" dirty="0" err="1">
                <a:effectLst/>
                <a:latin typeface="-apple-system"/>
              </a:rPr>
              <a:t>Centraility</a:t>
            </a:r>
            <a:r>
              <a:rPr lang="en-US" b="0" i="0" dirty="0">
                <a:effectLst/>
                <a:latin typeface="-apple-system"/>
              </a:rPr>
              <a:t> and </a:t>
            </a:r>
            <a:r>
              <a:rPr lang="en-US" b="0" i="0" dirty="0" err="1">
                <a:effectLst/>
                <a:latin typeface="-apple-system"/>
              </a:rPr>
              <a:t>Pagerank</a:t>
            </a:r>
            <a:r>
              <a:rPr lang="en-US" b="0" i="0" dirty="0">
                <a:effectLst/>
                <a:latin typeface="-apple-system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b="0" i="0" dirty="0">
                <a:effectLst/>
                <a:latin typeface="-apple-system"/>
              </a:rPr>
              <a:t>Interactive visualization – can hover over point to get detailed information about data associated to that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b="0" i="0" dirty="0" err="1">
                <a:effectLst/>
                <a:latin typeface="-apple-system"/>
              </a:rPr>
              <a:t>Alya</a:t>
            </a:r>
            <a:endParaRPr lang="en-US" b="0" i="0" dirty="0">
              <a:effectLst/>
              <a:latin typeface="-apple-system"/>
            </a:endParaRPr>
          </a:p>
          <a:p>
            <a:pPr marL="171450" indent="-171450">
              <a:buFontTx/>
              <a:buChar char="-"/>
            </a:pPr>
            <a:r>
              <a:rPr lang="en-US" b="0" i="0" dirty="0" err="1">
                <a:effectLst/>
                <a:latin typeface="-apple-system"/>
              </a:rPr>
              <a:t>WordClouds</a:t>
            </a:r>
            <a:r>
              <a:rPr lang="en-US" b="0" i="0" dirty="0">
                <a:effectLst/>
                <a:latin typeface="-apple-system"/>
              </a:rPr>
              <a:t> show different members as the most important. </a:t>
            </a:r>
          </a:p>
          <a:p>
            <a:pPr marL="171450" indent="-171450">
              <a:buFontTx/>
              <a:buChar char="-"/>
            </a:pPr>
            <a:r>
              <a:rPr lang="en-US" b="0" i="0" dirty="0">
                <a:effectLst/>
                <a:latin typeface="-apple-system"/>
              </a:rPr>
              <a:t>This of interest since how the dataset is chosen can greatly affect who would be considered as members of interest i.e. influencers. 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793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CA" b="0" i="0" dirty="0" err="1">
                <a:effectLst/>
                <a:latin typeface="-apple-system"/>
              </a:rPr>
              <a:t>Alya</a:t>
            </a:r>
            <a:r>
              <a:rPr lang="en-CA" b="0" i="0" dirty="0">
                <a:effectLst/>
                <a:latin typeface="-apple-system"/>
              </a:rPr>
              <a:t> </a:t>
            </a:r>
          </a:p>
          <a:p>
            <a:pPr marL="171450" indent="-171450">
              <a:buFontTx/>
              <a:buChar char="-"/>
            </a:pPr>
            <a:r>
              <a:rPr lang="en-CA" b="0" i="0" dirty="0">
                <a:effectLst/>
                <a:latin typeface="-apple-system"/>
              </a:rPr>
              <a:t>9 distinct communities – comes from the modularity algorithm in Gephi (using  the default parameters)</a:t>
            </a:r>
          </a:p>
          <a:p>
            <a:pPr marL="171450" indent="-171450">
              <a:buFontTx/>
              <a:buChar char="-"/>
            </a:pPr>
            <a:r>
              <a:rPr lang="en-CA" b="0" i="0" dirty="0">
                <a:effectLst/>
                <a:latin typeface="-apple-system"/>
              </a:rPr>
              <a:t>Other metrics were also computed using Gephi</a:t>
            </a:r>
          </a:p>
          <a:p>
            <a:pPr marL="171450" indent="-171450">
              <a:buFontTx/>
              <a:buChar char="-"/>
            </a:pPr>
            <a:r>
              <a:rPr lang="en-US" b="0" i="0" dirty="0">
                <a:effectLst/>
                <a:latin typeface="-apple-system"/>
              </a:rPr>
              <a:t>The full dataset shows 3-4 communities which have a higher count of nodes. </a:t>
            </a:r>
          </a:p>
          <a:p>
            <a:pPr marL="171450" indent="-171450">
              <a:buFontTx/>
              <a:buChar char="-"/>
            </a:pPr>
            <a:r>
              <a:rPr lang="en-US" b="0" i="0" dirty="0">
                <a:effectLst/>
                <a:latin typeface="-apple-system"/>
              </a:rPr>
              <a:t>The distribution of the top 25% dataset is much more even than the full network dataset.</a:t>
            </a:r>
          </a:p>
          <a:p>
            <a:pPr marL="0" indent="0">
              <a:buFontTx/>
              <a:buNone/>
            </a:pPr>
            <a:r>
              <a:rPr lang="en-US" b="0" i="0" dirty="0">
                <a:effectLst/>
                <a:latin typeface="-apple-system"/>
              </a:rPr>
              <a:t>-  In both cases the distributions have a normal bell curve which indicates further fitting or filtering is not required.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638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334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770D99E-2869-438B-B483-1F6CCD5437EE}"/>
              </a:ext>
            </a:extLst>
          </p:cNvPr>
          <p:cNvGrpSpPr/>
          <p:nvPr userDrawn="1"/>
        </p:nvGrpSpPr>
        <p:grpSpPr>
          <a:xfrm>
            <a:off x="-2" y="-10825"/>
            <a:ext cx="12192003" cy="6515395"/>
            <a:chOff x="-1" y="-10825"/>
            <a:chExt cx="9144002" cy="651539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F66236F9-EA1F-4D2A-84DE-EC04F9972C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7200" y="-10825"/>
              <a:ext cx="3429000" cy="318154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32A12C4E-53AE-4900-9783-F619054408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95401" y="-10825"/>
              <a:ext cx="7848600" cy="3522243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A14E049B-6FD4-487E-927B-506983629A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31825" y="2232482"/>
              <a:ext cx="1282976" cy="1108588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F27E3F5-0D4D-492C-8A3E-50BC30CEFD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" y="2962082"/>
              <a:ext cx="2757625" cy="3542488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36D4FF91-8818-4598-AC9F-B8C2FA867C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" y="2313169"/>
              <a:ext cx="2259131" cy="2895506"/>
            </a:xfrm>
            <a:prstGeom prst="rect">
              <a:avLst/>
            </a:prstGeom>
          </p:spPr>
        </p:pic>
      </p:grp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368800" y="1213333"/>
            <a:ext cx="7102475" cy="1425577"/>
          </a:xfrm>
        </p:spPr>
        <p:txBody>
          <a:bodyPr anchor="b"/>
          <a:lstStyle>
            <a:lvl1pPr algn="r">
              <a:defRPr sz="45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299200" y="3849667"/>
            <a:ext cx="5172075" cy="1234575"/>
          </a:xfrm>
          <a:noFill/>
        </p:spPr>
        <p:txBody>
          <a:bodyPr/>
          <a:lstStyle>
            <a:lvl1pPr marL="0" marR="36576" indent="0" algn="l">
              <a:spcBef>
                <a:spcPts val="0"/>
              </a:spcBef>
              <a:buNone/>
              <a:defRPr>
                <a:ln>
                  <a:noFill/>
                </a:ln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3749675" y="6322008"/>
            <a:ext cx="7721600" cy="365125"/>
          </a:xfrm>
          <a:prstGeom prst="rect">
            <a:avLst/>
          </a:prstGeom>
        </p:spPr>
        <p:txBody>
          <a:bodyPr tIns="0" bIns="0" anchor="t"/>
          <a:lstStyle>
            <a:lvl1pPr algn="r">
              <a:defRPr sz="1000"/>
            </a:lvl1pPr>
          </a:lstStyle>
          <a:p>
            <a:pPr algn="r"/>
            <a:fld id="{A2E209FB-7A34-414B-812A-BCC5C4256F49}" type="datetime1">
              <a:rPr lang="en-US" smtClean="0"/>
              <a:pPr algn="r"/>
              <a:t>10/21/2021</a:t>
            </a:fld>
            <a:endParaRPr lang="en-US" sz="1000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3749675" y="5960056"/>
            <a:ext cx="7721600" cy="365125"/>
          </a:xfrm>
          <a:prstGeom prst="rect">
            <a:avLst/>
          </a:prstGeom>
        </p:spPr>
        <p:txBody>
          <a:bodyPr tIns="0" bIns="0" anchor="b"/>
          <a:lstStyle>
            <a:lvl1pPr algn="r">
              <a:defRPr sz="1100"/>
            </a:lvl1pPr>
          </a:lstStyle>
          <a:p>
            <a:pPr algn="r"/>
            <a:endParaRPr lang="en-US" sz="110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65395"/>
            <a:ext cx="6502400" cy="79930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72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20000" y="173196"/>
            <a:ext cx="3291840" cy="30083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04240" y="102912"/>
            <a:ext cx="670560" cy="301752"/>
          </a:xfrm>
        </p:spPr>
        <p:txBody>
          <a:bodyPr/>
          <a:lstStyle/>
          <a:p>
            <a:fld id="{FEA1243F-3000-4347-94A4-FBDEAD3122C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323EE1CF-2D6B-4E08-B98D-D9F9B91968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0523" y="3142"/>
            <a:ext cx="1391477" cy="571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133CFB-98CB-4408-8818-24F931AC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C6F67-BAE4-413D-8066-1E361D589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34420" y="98345"/>
            <a:ext cx="670560" cy="301752"/>
          </a:xfrm>
        </p:spPr>
        <p:txBody>
          <a:bodyPr/>
          <a:lstStyle/>
          <a:p>
            <a:fld id="{49598980-D22C-4904-9F8F-3DB09B2ECD8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F566D8F-E696-41DE-BA1C-A8D0C7F03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25655"/>
            <a:ext cx="10302240" cy="571500"/>
          </a:xfrm>
        </p:spPr>
        <p:txBody>
          <a:bodyPr>
            <a:normAutofit/>
          </a:bodyPr>
          <a:lstStyle>
            <a:lvl1pPr marL="64008" indent="0">
              <a:buFont typeface="Arial" panose="020B0604020202020204" pitchFamily="34" charset="0"/>
              <a:buNone/>
              <a:defRPr sz="2000"/>
            </a:lvl1pPr>
            <a:lvl2pPr marL="537210" indent="0">
              <a:buNone/>
              <a:defRPr/>
            </a:lvl2pPr>
            <a:lvl3pPr marL="877824" indent="0">
              <a:buNone/>
              <a:defRPr/>
            </a:lvl3pPr>
            <a:lvl4pPr marL="1161288" indent="0">
              <a:buNone/>
              <a:defRPr/>
            </a:lvl4pPr>
            <a:lvl5pPr marL="138988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8787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722438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22438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721600" y="173195"/>
            <a:ext cx="3140075" cy="30175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www.website.com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B32CA5EA-865E-4EF0-89BB-61FD6EFE2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760" y="173195"/>
            <a:ext cx="670560" cy="301752"/>
          </a:xfrm>
        </p:spPr>
        <p:txBody>
          <a:bodyPr/>
          <a:lstStyle/>
          <a:p>
            <a:fld id="{FEA1243F-3000-4347-94A4-FBDEAD3122C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1295400"/>
            <a:ext cx="1219200" cy="5015864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4475" y="1295400"/>
            <a:ext cx="3251200" cy="501586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8333" y="1295400"/>
            <a:ext cx="7034784" cy="501396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823200" y="173195"/>
            <a:ext cx="3098928" cy="30175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www.website.com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BD5BE3E6-AFB3-460C-834B-D73EE2A7C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2128" y="173195"/>
            <a:ext cx="670560" cy="301752"/>
          </a:xfrm>
        </p:spPr>
        <p:txBody>
          <a:bodyPr/>
          <a:lstStyle>
            <a:lvl1pPr>
              <a:defRPr sz="1200"/>
            </a:lvl1pPr>
          </a:lstStyle>
          <a:p>
            <a:fld id="{FEA1243F-3000-4347-94A4-FBDEAD3122C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12" Type="http://schemas.openxmlformats.org/officeDocument/2006/relationships/image" Target="../media/image7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5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9309AE25-B267-4B83-A0CB-35016E70EE6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08501" y="3142"/>
            <a:ext cx="1583499" cy="545538"/>
          </a:xfrm>
          <a:prstGeom prst="rect">
            <a:avLst/>
          </a:prstGeom>
        </p:spPr>
      </p:pic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22300" y="381198"/>
            <a:ext cx="6184899" cy="675926"/>
          </a:xfrm>
          <a:prstGeom prst="rect">
            <a:avLst/>
          </a:prstGeom>
        </p:spPr>
        <p:txBody>
          <a:bodyPr vert="horz" lIns="0" rIns="0" anchor="ctr">
            <a:noAutofit/>
          </a:bodyPr>
          <a:lstStyle/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566839"/>
            <a:ext cx="109728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1304240" y="188640"/>
            <a:ext cx="670560" cy="301752"/>
          </a:xfrm>
          <a:prstGeom prst="rect">
            <a:avLst/>
          </a:prstGeom>
        </p:spPr>
        <p:txBody>
          <a:bodyPr vert="horz" anchor="b"/>
          <a:lstStyle>
            <a:lvl1pPr algn="ctr">
              <a:defRPr sz="1200" b="1">
                <a:solidFill>
                  <a:schemeClr val="bg2"/>
                </a:solidFill>
              </a:defRPr>
            </a:lvl1pPr>
          </a:lstStyle>
          <a:p>
            <a:fld id="{49598980-D22C-4904-9F8F-3DB09B2ECD8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41E45D2D-0469-4652-A090-C4D13F3C150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5307178"/>
            <a:ext cx="1625600" cy="155082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16C04FF8-AE2F-4C75-8657-A2201B95197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1945" y="4545317"/>
            <a:ext cx="1664613" cy="1570328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  <p:sldLayoutId id="2147483652" r:id="rId4"/>
    <p:sldLayoutId id="2147483656" r:id="rId5"/>
  </p:sldLayoutIdLst>
  <p:txStyles>
    <p:titleStyle>
      <a:lvl1pPr marL="182880" algn="l" rtl="0" eaLnBrk="1" latinLnBrk="0" hangingPunct="1">
        <a:spcBef>
          <a:spcPct val="0"/>
        </a:spcBef>
        <a:buNone/>
        <a:defRPr sz="4000" b="1" kern="1200">
          <a:ln w="6350">
            <a:noFill/>
          </a:ln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SzPct val="80000"/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SzPct val="95000"/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3toneles.github.io/networkF/" TargetMode="Externa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hyperlink" Target="https://3toneles.github.io/networkC214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5880968" y="1295401"/>
            <a:ext cx="5255592" cy="1425577"/>
          </a:xfrm>
        </p:spPr>
        <p:txBody>
          <a:bodyPr/>
          <a:lstStyle/>
          <a:p>
            <a:r>
              <a:rPr lang="en-US" sz="5500" dirty="0"/>
              <a:t>Social Network Analysis</a:t>
            </a:r>
            <a:endParaRPr lang="en-US" sz="5500" b="0" dirty="0"/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6240016" y="3937375"/>
            <a:ext cx="5282244" cy="643753"/>
          </a:xfrm>
        </p:spPr>
        <p:txBody>
          <a:bodyPr>
            <a:noAutofit/>
          </a:bodyPr>
          <a:lstStyle/>
          <a:p>
            <a:pPr algn="r"/>
            <a:r>
              <a:rPr lang="en-US" sz="4000" dirty="0"/>
              <a:t>Huawei Technologies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D2058B-31AE-49E1-81DF-E8E01E41A5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098"/>
          <a:stretch/>
        </p:blipFill>
        <p:spPr>
          <a:xfrm>
            <a:off x="5015880" y="3717032"/>
            <a:ext cx="1414500" cy="1000128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62965AFF-46A4-4786-B37B-9D31053D2F22}"/>
              </a:ext>
            </a:extLst>
          </p:cNvPr>
          <p:cNvSpPr txBox="1">
            <a:spLocks/>
          </p:cNvSpPr>
          <p:nvPr/>
        </p:nvSpPr>
        <p:spPr>
          <a:xfrm>
            <a:off x="7680176" y="5013176"/>
            <a:ext cx="3793212" cy="1425578"/>
          </a:xfrm>
          <a:prstGeom prst="rect">
            <a:avLst/>
          </a:prstGeom>
          <a:noFill/>
        </p:spPr>
        <p:txBody>
          <a:bodyPr vert="horz" anchor="t">
            <a:noAutofit/>
          </a:bodyPr>
          <a:lstStyle>
            <a:lvl1pPr marL="0" marR="36576" indent="0" algn="l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sz="2800" kern="1200">
                <a:ln>
                  <a:noFill/>
                </a:ln>
                <a:solidFill>
                  <a:schemeClr val="bg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SzPct val="95000"/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i="1" dirty="0"/>
              <a:t>Presented By: </a:t>
            </a:r>
          </a:p>
          <a:p>
            <a:pPr>
              <a:spcAft>
                <a:spcPts val="500"/>
              </a:spcAft>
            </a:pPr>
            <a:r>
              <a:rPr lang="en-US" sz="1600" i="1" dirty="0" err="1"/>
              <a:t>Alya</a:t>
            </a:r>
            <a:r>
              <a:rPr lang="en-US" sz="1600" i="1" dirty="0"/>
              <a:t> Al-</a:t>
            </a:r>
            <a:r>
              <a:rPr lang="en-US" sz="1600" i="1" dirty="0" err="1"/>
              <a:t>Naimi</a:t>
            </a:r>
            <a:r>
              <a:rPr lang="en-US" sz="1600" i="1" dirty="0"/>
              <a:t>	Rani Lottey</a:t>
            </a:r>
          </a:p>
          <a:p>
            <a:pPr>
              <a:spcAft>
                <a:spcPts val="500"/>
              </a:spcAft>
            </a:pPr>
            <a:r>
              <a:rPr lang="en-US" sz="1600" i="1" dirty="0"/>
              <a:t>Mario Godinez	Oliver </a:t>
            </a:r>
            <a:r>
              <a:rPr lang="en-US" sz="1600" i="1" dirty="0" err="1"/>
              <a:t>Cabasan</a:t>
            </a:r>
            <a:endParaRPr lang="en-US" sz="1600" i="1" dirty="0"/>
          </a:p>
          <a:p>
            <a:pPr>
              <a:spcAft>
                <a:spcPts val="500"/>
              </a:spcAft>
            </a:pPr>
            <a:r>
              <a:rPr lang="en-US" sz="1600" i="1" dirty="0"/>
              <a:t>Maggie Hu</a:t>
            </a:r>
          </a:p>
          <a:p>
            <a:endParaRPr lang="en-US" sz="1600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1991544" y="502391"/>
            <a:ext cx="7643192" cy="799306"/>
          </a:xfrm>
        </p:spPr>
        <p:txBody>
          <a:bodyPr/>
          <a:lstStyle/>
          <a:p>
            <a:r>
              <a:rPr lang="en-US" sz="3200" dirty="0">
                <a:solidFill>
                  <a:schemeClr val="accent2"/>
                </a:solidFill>
              </a:rPr>
              <a:t>Web App </a:t>
            </a:r>
            <a:r>
              <a:rPr lang="en-US" sz="3200" b="0" dirty="0">
                <a:solidFill>
                  <a:schemeClr val="accent2"/>
                </a:solidFill>
              </a:rPr>
              <a:t>Is Highly Visual And Interactive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BC5789F-7017-44D1-94D9-F925BFFC8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www.website.com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1CB7FE-4BC2-4768-8C6C-F2EDE3AAC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253089F-2C9B-4555-A6C6-D9EEBDA6EA27}"/>
              </a:ext>
            </a:extLst>
          </p:cNvPr>
          <p:cNvGrpSpPr/>
          <p:nvPr/>
        </p:nvGrpSpPr>
        <p:grpSpPr>
          <a:xfrm>
            <a:off x="398270" y="1569873"/>
            <a:ext cx="4688825" cy="2515310"/>
            <a:chOff x="1775521" y="1218238"/>
            <a:chExt cx="4688825" cy="25153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CD707B6-0341-448E-A2A3-645D9EB2B0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51" t="9716" r="16413" b="5069"/>
            <a:stretch/>
          </p:blipFill>
          <p:spPr>
            <a:xfrm>
              <a:off x="1847528" y="1259868"/>
              <a:ext cx="4616818" cy="247368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21305ED-A375-4A99-92E7-F97589EE5539}"/>
                </a:ext>
              </a:extLst>
            </p:cNvPr>
            <p:cNvSpPr txBox="1"/>
            <p:nvPr/>
          </p:nvSpPr>
          <p:spPr>
            <a:xfrm>
              <a:off x="1775521" y="1218238"/>
              <a:ext cx="17074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accent3"/>
                  </a:solidFill>
                </a:rPr>
                <a:t>FULL DATASET</a:t>
              </a:r>
              <a:endParaRPr lang="en-CA" sz="1600" b="1" i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D39042D-A44F-4AFC-8473-D80D0B226072}"/>
              </a:ext>
            </a:extLst>
          </p:cNvPr>
          <p:cNvGrpSpPr/>
          <p:nvPr/>
        </p:nvGrpSpPr>
        <p:grpSpPr>
          <a:xfrm>
            <a:off x="4203371" y="4246750"/>
            <a:ext cx="4724830" cy="2611250"/>
            <a:chOff x="4367808" y="4135719"/>
            <a:chExt cx="4724830" cy="261125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C6958D9-8920-4B88-AB6B-2134024F37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750" t="4188" r="1782" b="5534"/>
            <a:stretch/>
          </p:blipFill>
          <p:spPr>
            <a:xfrm>
              <a:off x="4367808" y="4135719"/>
              <a:ext cx="4724830" cy="261125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CA752C-D2E0-4942-B721-7A5AE7FC618A}"/>
                </a:ext>
              </a:extLst>
            </p:cNvPr>
            <p:cNvSpPr txBox="1"/>
            <p:nvPr/>
          </p:nvSpPr>
          <p:spPr>
            <a:xfrm>
              <a:off x="4367808" y="4135719"/>
              <a:ext cx="21602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accent3"/>
                  </a:solidFill>
                </a:rPr>
                <a:t>TOP 25% DATASET</a:t>
              </a:r>
              <a:endParaRPr lang="en-CA" sz="1600" b="1" i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58B2ED4-1F3F-4C84-9B7D-E7042B548A66}"/>
              </a:ext>
            </a:extLst>
          </p:cNvPr>
          <p:cNvGrpSpPr/>
          <p:nvPr/>
        </p:nvGrpSpPr>
        <p:grpSpPr>
          <a:xfrm>
            <a:off x="7226811" y="1400596"/>
            <a:ext cx="4574177" cy="2698952"/>
            <a:chOff x="6023992" y="1290924"/>
            <a:chExt cx="4574177" cy="269895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D46EE43-2863-41AD-B29F-6AA584112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56824" y="1551006"/>
              <a:ext cx="4541345" cy="243887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6C18D0A-0190-4CA0-B2BC-9BE491CE7A41}"/>
                </a:ext>
              </a:extLst>
            </p:cNvPr>
            <p:cNvSpPr txBox="1"/>
            <p:nvPr/>
          </p:nvSpPr>
          <p:spPr>
            <a:xfrm>
              <a:off x="6023992" y="1290924"/>
              <a:ext cx="44474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accent3"/>
                  </a:solidFill>
                </a:rPr>
                <a:t>EXAMPLE OF THE NETWORK OF A NODE</a:t>
              </a:r>
              <a:endParaRPr lang="en-CA" sz="1600" b="1" i="1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0081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2644592" y="587393"/>
            <a:ext cx="7643192" cy="799306"/>
          </a:xfrm>
        </p:spPr>
        <p:txBody>
          <a:bodyPr/>
          <a:lstStyle/>
          <a:p>
            <a:r>
              <a:rPr lang="en-US" sz="3600" b="0" dirty="0">
                <a:solidFill>
                  <a:schemeClr val="accent2"/>
                </a:solidFill>
              </a:rPr>
              <a:t>Conclusion and </a:t>
            </a:r>
            <a:r>
              <a:rPr lang="en-US" sz="3600" dirty="0">
                <a:solidFill>
                  <a:schemeClr val="accent2"/>
                </a:solidFill>
              </a:rPr>
              <a:t>Next Steps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9973C09-F636-4499-99F3-ECA4BD64B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432" y="1809328"/>
            <a:ext cx="11017224" cy="4572000"/>
          </a:xfrm>
        </p:spPr>
        <p:txBody>
          <a:bodyPr>
            <a:normAutofit lnSpcReduction="10000"/>
          </a:bodyPr>
          <a:lstStyle/>
          <a:p>
            <a:pPr marL="64008" indent="0">
              <a:buNone/>
            </a:pPr>
            <a:r>
              <a:rPr lang="en-US" sz="2000" b="1" dirty="0">
                <a:solidFill>
                  <a:schemeClr val="accent3"/>
                </a:solidFill>
              </a:rPr>
              <a:t>CONCLUSION</a:t>
            </a:r>
          </a:p>
          <a:p>
            <a:pPr lvl="1"/>
            <a:r>
              <a:rPr lang="en-US" sz="1600" dirty="0"/>
              <a:t>Betweenness Centrality and Eigenvector Centrality </a:t>
            </a:r>
            <a:r>
              <a:rPr lang="en-US" sz="1600" b="1" dirty="0"/>
              <a:t>scatterplot</a:t>
            </a:r>
            <a:r>
              <a:rPr lang="en-US" sz="1600" dirty="0"/>
              <a:t> is a good start in identifying top potential influencers</a:t>
            </a:r>
          </a:p>
          <a:p>
            <a:pPr lvl="1"/>
            <a:r>
              <a:rPr lang="en-US" sz="1600" b="1" dirty="0"/>
              <a:t>Heatmap</a:t>
            </a:r>
            <a:r>
              <a:rPr lang="en-US" sz="1600" dirty="0"/>
              <a:t> showed a high correlation between metrics and helped validate our methodology, it’s important add in more metrics to further refine and identify key influencers. </a:t>
            </a:r>
          </a:p>
          <a:p>
            <a:pPr lvl="1"/>
            <a:r>
              <a:rPr lang="en-US" sz="1600" dirty="0"/>
              <a:t>The </a:t>
            </a:r>
            <a:r>
              <a:rPr lang="en-US" sz="1600" b="1" dirty="0" err="1"/>
              <a:t>WordClouds</a:t>
            </a:r>
            <a:r>
              <a:rPr lang="en-US" sz="1600" dirty="0"/>
              <a:t> shows some top potential influencers for Huawei to consider in their marketing tactics and can be used to guide the navigation in the web app.</a:t>
            </a:r>
          </a:p>
          <a:p>
            <a:pPr lvl="1"/>
            <a:r>
              <a:rPr lang="en-US" sz="1600" dirty="0"/>
              <a:t>The </a:t>
            </a:r>
            <a:r>
              <a:rPr lang="en-US" sz="1600" b="1" dirty="0"/>
              <a:t>web app </a:t>
            </a:r>
            <a:r>
              <a:rPr lang="en-US" sz="1600" dirty="0"/>
              <a:t>can be used by Huawei marketing department and other areas to explore other potential influencers using the available filters.</a:t>
            </a:r>
            <a:endParaRPr lang="en-US" sz="1600" b="1" dirty="0">
              <a:solidFill>
                <a:schemeClr val="accent1"/>
              </a:solidFill>
            </a:endParaRPr>
          </a:p>
          <a:p>
            <a:pPr marL="162306" indent="0">
              <a:buNone/>
            </a:pPr>
            <a:r>
              <a:rPr lang="en-US" sz="2000" b="1" dirty="0">
                <a:solidFill>
                  <a:schemeClr val="accent3"/>
                </a:solidFill>
              </a:rPr>
              <a:t>NEXT STEPS</a:t>
            </a:r>
            <a:endParaRPr lang="en-US" sz="2000" dirty="0">
              <a:solidFill>
                <a:schemeClr val="accent3"/>
              </a:solidFill>
            </a:endParaRPr>
          </a:p>
          <a:p>
            <a:pPr marL="537210" lvl="1" indent="0">
              <a:buNone/>
            </a:pPr>
            <a:r>
              <a:rPr lang="en-US" sz="1600" dirty="0"/>
              <a:t>Further examination of the metrics would be useful to understand any potential correlations and dependencies. </a:t>
            </a:r>
          </a:p>
          <a:p>
            <a:pPr marL="537210" lvl="1" indent="0">
              <a:buNone/>
            </a:pPr>
            <a:r>
              <a:rPr lang="en-US" sz="1600" dirty="0"/>
              <a:t>Further study on the individual networks to explore the relationships and if there are any additional insights or patterns that can be understood.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BC5789F-7017-44D1-94D9-F925BFFC8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www.website.com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1CB7FE-4BC2-4768-8C6C-F2EDE3AAC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79376" y="541462"/>
            <a:ext cx="11089232" cy="799306"/>
          </a:xfrm>
        </p:spPr>
        <p:txBody>
          <a:bodyPr/>
          <a:lstStyle/>
          <a:p>
            <a:r>
              <a:rPr lang="en-US" sz="3200" dirty="0">
                <a:solidFill>
                  <a:schemeClr val="accent2"/>
                </a:solidFill>
              </a:rPr>
              <a:t>SOCIAL MEDIA MARKETING </a:t>
            </a:r>
            <a:r>
              <a:rPr lang="en-US" sz="3200" b="0" dirty="0">
                <a:solidFill>
                  <a:schemeClr val="accent2"/>
                </a:solidFill>
              </a:rPr>
              <a:t>Is Changing The Marketing Landscape</a:t>
            </a:r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6666382" y="1532225"/>
            <a:ext cx="4772233" cy="816655"/>
          </a:xfrm>
        </p:spPr>
        <p:txBody>
          <a:bodyPr>
            <a:noAutofit/>
          </a:bodyPr>
          <a:lstStyle/>
          <a:p>
            <a:pPr marL="64008" indent="0">
              <a:buNone/>
            </a:pPr>
            <a:r>
              <a:rPr lang="en-US" sz="2400" dirty="0">
                <a:solidFill>
                  <a:srgbClr val="111111"/>
                </a:solidFill>
                <a:latin typeface="Roboto" panose="020B0604020202020204" pitchFamily="2" charset="0"/>
              </a:rPr>
              <a:t>Digital marketing tactic for social media: </a:t>
            </a:r>
            <a:r>
              <a:rPr lang="en-US" sz="2400" i="1" dirty="0">
                <a:solidFill>
                  <a:srgbClr val="111111"/>
                </a:solidFill>
                <a:latin typeface="Roboto" panose="020B0604020202020204" pitchFamily="2" charset="0"/>
              </a:rPr>
              <a:t>INFLUENCERS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7506178-583F-4423-9987-AE775F9EA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8AFE89F-6438-43FF-B905-C1D1B004362B}"/>
              </a:ext>
            </a:extLst>
          </p:cNvPr>
          <p:cNvGrpSpPr/>
          <p:nvPr/>
        </p:nvGrpSpPr>
        <p:grpSpPr>
          <a:xfrm>
            <a:off x="3241319" y="1683181"/>
            <a:ext cx="2197249" cy="2232248"/>
            <a:chOff x="2139516" y="2420888"/>
            <a:chExt cx="1520763" cy="151216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F771DA6-A8D1-4EDE-BC9C-58DB1D303B84}"/>
                </a:ext>
              </a:extLst>
            </p:cNvPr>
            <p:cNvSpPr/>
            <p:nvPr/>
          </p:nvSpPr>
          <p:spPr>
            <a:xfrm>
              <a:off x="2139516" y="2420888"/>
              <a:ext cx="1512168" cy="1512168"/>
            </a:xfrm>
            <a:prstGeom prst="ellipse">
              <a:avLst/>
            </a:prstGeom>
            <a:solidFill>
              <a:srgbClr val="9900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29B7F3-553E-4A03-B00E-09336FC6601F}"/>
                </a:ext>
              </a:extLst>
            </p:cNvPr>
            <p:cNvSpPr txBox="1"/>
            <p:nvPr/>
          </p:nvSpPr>
          <p:spPr>
            <a:xfrm>
              <a:off x="2148111" y="2962335"/>
              <a:ext cx="1512168" cy="396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Marketing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C22D5F4-BABB-4884-AE91-F23E7E459496}"/>
              </a:ext>
            </a:extLst>
          </p:cNvPr>
          <p:cNvGrpSpPr/>
          <p:nvPr/>
        </p:nvGrpSpPr>
        <p:grpSpPr>
          <a:xfrm>
            <a:off x="988444" y="3711790"/>
            <a:ext cx="1659758" cy="1731643"/>
            <a:chOff x="455418" y="3731018"/>
            <a:chExt cx="1232070" cy="122413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2919CDB-BE62-41F1-AE14-6FA0AE6ACB85}"/>
                </a:ext>
              </a:extLst>
            </p:cNvPr>
            <p:cNvSpPr/>
            <p:nvPr/>
          </p:nvSpPr>
          <p:spPr>
            <a:xfrm>
              <a:off x="455418" y="3731018"/>
              <a:ext cx="1224136" cy="1224136"/>
            </a:xfrm>
            <a:prstGeom prst="ellipse">
              <a:avLst/>
            </a:prstGeom>
            <a:solidFill>
              <a:srgbClr val="FF99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92E8FE-4B3B-40FB-A69C-F65FFB61145D}"/>
                </a:ext>
              </a:extLst>
            </p:cNvPr>
            <p:cNvSpPr txBox="1"/>
            <p:nvPr/>
          </p:nvSpPr>
          <p:spPr>
            <a:xfrm>
              <a:off x="463352" y="4109591"/>
              <a:ext cx="1224136" cy="456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solidFill>
                    <a:schemeClr val="tx2">
                      <a:lumMod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Traditional</a:t>
              </a:r>
            </a:p>
            <a:p>
              <a:pPr algn="ctr"/>
              <a:r>
                <a:rPr lang="en-CA" b="1" dirty="0">
                  <a:solidFill>
                    <a:schemeClr val="tx2">
                      <a:lumMod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Marketing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68230F-0859-432D-9D36-C256595E2618}"/>
              </a:ext>
            </a:extLst>
          </p:cNvPr>
          <p:cNvGrpSpPr/>
          <p:nvPr/>
        </p:nvGrpSpPr>
        <p:grpSpPr>
          <a:xfrm>
            <a:off x="5860013" y="3717032"/>
            <a:ext cx="1455398" cy="1368152"/>
            <a:chOff x="4037856" y="3717032"/>
            <a:chExt cx="1296144" cy="136815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FDB2621-E55C-4048-9AF1-41F628297B33}"/>
                </a:ext>
              </a:extLst>
            </p:cNvPr>
            <p:cNvSpPr/>
            <p:nvPr/>
          </p:nvSpPr>
          <p:spPr>
            <a:xfrm>
              <a:off x="4037856" y="3717032"/>
              <a:ext cx="1296144" cy="1368152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AAFA2ED-8579-40D5-8C6B-F9071E79D907}"/>
                </a:ext>
              </a:extLst>
            </p:cNvPr>
            <p:cNvSpPr txBox="1"/>
            <p:nvPr/>
          </p:nvSpPr>
          <p:spPr>
            <a:xfrm>
              <a:off x="4086225" y="4077072"/>
              <a:ext cx="12241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solidFill>
                    <a:schemeClr val="accent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Digital</a:t>
              </a:r>
            </a:p>
            <a:p>
              <a:pPr algn="ctr"/>
              <a:r>
                <a:rPr lang="en-CA" b="1" dirty="0">
                  <a:solidFill>
                    <a:schemeClr val="accent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Marketing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051A8E1-737E-4C75-BF2C-1C104E645B22}"/>
              </a:ext>
            </a:extLst>
          </p:cNvPr>
          <p:cNvGrpSpPr/>
          <p:nvPr/>
        </p:nvGrpSpPr>
        <p:grpSpPr>
          <a:xfrm>
            <a:off x="5695246" y="2610981"/>
            <a:ext cx="989175" cy="1051489"/>
            <a:chOff x="4037856" y="3705386"/>
            <a:chExt cx="1296144" cy="136815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A1BA278-C1BA-4901-ACF8-55113A50999C}"/>
                </a:ext>
              </a:extLst>
            </p:cNvPr>
            <p:cNvSpPr/>
            <p:nvPr/>
          </p:nvSpPr>
          <p:spPr>
            <a:xfrm>
              <a:off x="4037856" y="3705386"/>
              <a:ext cx="1296144" cy="1368152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6B92BD7-8B58-4CAA-A776-06AB04B337F7}"/>
                </a:ext>
              </a:extLst>
            </p:cNvPr>
            <p:cNvSpPr txBox="1"/>
            <p:nvPr/>
          </p:nvSpPr>
          <p:spPr>
            <a:xfrm>
              <a:off x="4086225" y="4141858"/>
              <a:ext cx="1224138" cy="440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>
                  <a:solidFill>
                    <a:schemeClr val="accent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SEO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A89D5F9-F9EA-46BC-8F45-1BF1043C60DB}"/>
              </a:ext>
            </a:extLst>
          </p:cNvPr>
          <p:cNvGrpSpPr/>
          <p:nvPr/>
        </p:nvGrpSpPr>
        <p:grpSpPr>
          <a:xfrm>
            <a:off x="6297108" y="5198386"/>
            <a:ext cx="989175" cy="1051489"/>
            <a:chOff x="4037856" y="3705386"/>
            <a:chExt cx="1296144" cy="136815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982A2A6-A176-4BAB-AD43-DFFE38C8F922}"/>
                </a:ext>
              </a:extLst>
            </p:cNvPr>
            <p:cNvSpPr/>
            <p:nvPr/>
          </p:nvSpPr>
          <p:spPr>
            <a:xfrm>
              <a:off x="4037856" y="3705386"/>
              <a:ext cx="1296144" cy="1368152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1C5D5B-E185-4CD2-9A3F-D7E4B11C6775}"/>
                </a:ext>
              </a:extLst>
            </p:cNvPr>
            <p:cNvSpPr txBox="1"/>
            <p:nvPr/>
          </p:nvSpPr>
          <p:spPr>
            <a:xfrm>
              <a:off x="4086225" y="4197288"/>
              <a:ext cx="1224138" cy="440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>
                  <a:solidFill>
                    <a:schemeClr val="accent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PPC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6A62CCD-61CD-4FCD-B4D3-9CB83BE1C39C}"/>
              </a:ext>
            </a:extLst>
          </p:cNvPr>
          <p:cNvGrpSpPr/>
          <p:nvPr/>
        </p:nvGrpSpPr>
        <p:grpSpPr>
          <a:xfrm>
            <a:off x="7380516" y="4629915"/>
            <a:ext cx="989175" cy="1051489"/>
            <a:chOff x="4037856" y="3705386"/>
            <a:chExt cx="1296144" cy="1368152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582A71B-5BA1-4852-A114-8B78B7DEB69B}"/>
                </a:ext>
              </a:extLst>
            </p:cNvPr>
            <p:cNvSpPr/>
            <p:nvPr/>
          </p:nvSpPr>
          <p:spPr>
            <a:xfrm>
              <a:off x="4037856" y="3705386"/>
              <a:ext cx="1296144" cy="1368152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7EF5A34-CF04-4AB3-BF37-2A7702ADCDC2}"/>
                </a:ext>
              </a:extLst>
            </p:cNvPr>
            <p:cNvSpPr txBox="1"/>
            <p:nvPr/>
          </p:nvSpPr>
          <p:spPr>
            <a:xfrm>
              <a:off x="4086225" y="4169081"/>
              <a:ext cx="1224138" cy="440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>
                  <a:solidFill>
                    <a:schemeClr val="accent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Email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34E588C-2842-490A-BB8B-9EB6BC1B016E}"/>
              </a:ext>
            </a:extLst>
          </p:cNvPr>
          <p:cNvGrpSpPr/>
          <p:nvPr/>
        </p:nvGrpSpPr>
        <p:grpSpPr>
          <a:xfrm>
            <a:off x="6797521" y="2660301"/>
            <a:ext cx="989175" cy="1051489"/>
            <a:chOff x="4037856" y="3705386"/>
            <a:chExt cx="1296144" cy="1368152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913043D-3282-49E5-8CA5-A2274B9D20E0}"/>
                </a:ext>
              </a:extLst>
            </p:cNvPr>
            <p:cNvSpPr/>
            <p:nvPr/>
          </p:nvSpPr>
          <p:spPr>
            <a:xfrm>
              <a:off x="4037856" y="3705386"/>
              <a:ext cx="1296144" cy="1368152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DC3C263-171A-4320-BBE6-42E872BAB438}"/>
                </a:ext>
              </a:extLst>
            </p:cNvPr>
            <p:cNvSpPr txBox="1"/>
            <p:nvPr/>
          </p:nvSpPr>
          <p:spPr>
            <a:xfrm>
              <a:off x="4086225" y="4161219"/>
              <a:ext cx="1224138" cy="440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>
                  <a:solidFill>
                    <a:schemeClr val="accent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Website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289221F-E540-413F-8A54-E89E79AEDD22}"/>
              </a:ext>
            </a:extLst>
          </p:cNvPr>
          <p:cNvGrpSpPr/>
          <p:nvPr/>
        </p:nvGrpSpPr>
        <p:grpSpPr>
          <a:xfrm>
            <a:off x="7532465" y="3496696"/>
            <a:ext cx="989175" cy="1051489"/>
            <a:chOff x="4037856" y="3705386"/>
            <a:chExt cx="1296144" cy="1368152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A7B5D65-D97B-4E4A-9F30-C741E48D231C}"/>
                </a:ext>
              </a:extLst>
            </p:cNvPr>
            <p:cNvSpPr/>
            <p:nvPr/>
          </p:nvSpPr>
          <p:spPr>
            <a:xfrm>
              <a:off x="4037856" y="3705386"/>
              <a:ext cx="1296144" cy="1368152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7C29A52-D884-42FD-800D-F6F2EB1FE384}"/>
                </a:ext>
              </a:extLst>
            </p:cNvPr>
            <p:cNvSpPr txBox="1"/>
            <p:nvPr/>
          </p:nvSpPr>
          <p:spPr>
            <a:xfrm>
              <a:off x="4086225" y="4023545"/>
              <a:ext cx="1224138" cy="760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>
                  <a:solidFill>
                    <a:schemeClr val="accent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Social</a:t>
              </a:r>
            </a:p>
            <a:p>
              <a:pPr algn="ctr"/>
              <a:r>
                <a:rPr lang="en-CA" sz="1600" dirty="0">
                  <a:solidFill>
                    <a:schemeClr val="accent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Media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7EE4220-7122-4C59-8297-733DB25DF8F0}"/>
              </a:ext>
            </a:extLst>
          </p:cNvPr>
          <p:cNvGrpSpPr/>
          <p:nvPr/>
        </p:nvGrpSpPr>
        <p:grpSpPr>
          <a:xfrm>
            <a:off x="5093599" y="4799243"/>
            <a:ext cx="989175" cy="1051489"/>
            <a:chOff x="4037856" y="3705386"/>
            <a:chExt cx="1296144" cy="1368152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EE28C96-7A4E-400F-BA94-B9D1124FEEC9}"/>
                </a:ext>
              </a:extLst>
            </p:cNvPr>
            <p:cNvSpPr/>
            <p:nvPr/>
          </p:nvSpPr>
          <p:spPr>
            <a:xfrm>
              <a:off x="4037856" y="3705386"/>
              <a:ext cx="1296144" cy="1368152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450F51E-4AAE-4413-BFC1-FF6CEA110AC9}"/>
                </a:ext>
              </a:extLst>
            </p:cNvPr>
            <p:cNvSpPr txBox="1"/>
            <p:nvPr/>
          </p:nvSpPr>
          <p:spPr>
            <a:xfrm>
              <a:off x="4086225" y="4195638"/>
              <a:ext cx="1224138" cy="440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>
                  <a:solidFill>
                    <a:schemeClr val="accent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Content</a:t>
              </a:r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1C3B0D9-3042-4EE6-8D7B-163C493766C1}"/>
              </a:ext>
            </a:extLst>
          </p:cNvPr>
          <p:cNvCxnSpPr>
            <a:cxnSpLocks/>
            <a:stCxn id="8" idx="3"/>
            <a:endCxn id="9" idx="7"/>
          </p:cNvCxnSpPr>
          <p:nvPr/>
        </p:nvCxnSpPr>
        <p:spPr>
          <a:xfrm flipH="1">
            <a:off x="2396013" y="3588524"/>
            <a:ext cx="1165267" cy="376859"/>
          </a:xfrm>
          <a:prstGeom prst="straightConnector1">
            <a:avLst/>
          </a:prstGeom>
          <a:ln w="41275">
            <a:solidFill>
              <a:schemeClr val="tx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B4846CD-B1D7-4EAB-A752-94CB0342453B}"/>
              </a:ext>
            </a:extLst>
          </p:cNvPr>
          <p:cNvCxnSpPr>
            <a:cxnSpLocks/>
            <a:stCxn id="8" idx="5"/>
            <a:endCxn id="10" idx="2"/>
          </p:cNvCxnSpPr>
          <p:nvPr/>
        </p:nvCxnSpPr>
        <p:spPr>
          <a:xfrm>
            <a:off x="5106189" y="3588524"/>
            <a:ext cx="753824" cy="812584"/>
          </a:xfrm>
          <a:prstGeom prst="straightConnector1">
            <a:avLst/>
          </a:prstGeom>
          <a:ln w="41275">
            <a:solidFill>
              <a:schemeClr val="tx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AE49EC83-C007-4AF3-9453-BC4F78E23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866" y="2591046"/>
            <a:ext cx="727001" cy="72700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84147D08-0F97-4C71-8F09-396FCB544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9729" y="3633779"/>
            <a:ext cx="680138" cy="680138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2A43B1B-8937-44BF-86AC-17A44BD313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8045" y="4629649"/>
            <a:ext cx="624410" cy="62441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FA7DDB39-70D5-49B1-B351-015CF608FA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7612" y="5376402"/>
            <a:ext cx="937508" cy="937508"/>
          </a:xfrm>
          <a:prstGeom prst="rect">
            <a:avLst/>
          </a:prstGeom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6FF2459-1FF6-451A-8D8D-1CE2C79935E4}"/>
              </a:ext>
            </a:extLst>
          </p:cNvPr>
          <p:cNvCxnSpPr>
            <a:cxnSpLocks/>
            <a:stCxn id="45" idx="7"/>
            <a:endCxn id="67" idx="1"/>
          </p:cNvCxnSpPr>
          <p:nvPr/>
        </p:nvCxnSpPr>
        <p:spPr>
          <a:xfrm flipV="1">
            <a:off x="8376779" y="2954547"/>
            <a:ext cx="1696087" cy="696136"/>
          </a:xfrm>
          <a:prstGeom prst="straightConnector1">
            <a:avLst/>
          </a:prstGeom>
          <a:ln w="41275">
            <a:solidFill>
              <a:schemeClr val="tx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AB09D5C-9312-4AAD-968E-FD2D0F9BCC6E}"/>
              </a:ext>
            </a:extLst>
          </p:cNvPr>
          <p:cNvCxnSpPr>
            <a:cxnSpLocks/>
            <a:stCxn id="46" idx="3"/>
            <a:endCxn id="68" idx="1"/>
          </p:cNvCxnSpPr>
          <p:nvPr/>
        </p:nvCxnSpPr>
        <p:spPr>
          <a:xfrm flipV="1">
            <a:off x="8503601" y="3973848"/>
            <a:ext cx="1616128" cy="59756"/>
          </a:xfrm>
          <a:prstGeom prst="straightConnector1">
            <a:avLst/>
          </a:prstGeom>
          <a:ln w="41275">
            <a:solidFill>
              <a:schemeClr val="tx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722662D-BEBE-4C92-957C-EFF55AAEEB8F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8432404" y="4234217"/>
            <a:ext cx="1695641" cy="707637"/>
          </a:xfrm>
          <a:prstGeom prst="straightConnector1">
            <a:avLst/>
          </a:prstGeom>
          <a:ln w="41275">
            <a:solidFill>
              <a:schemeClr val="tx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D3D122D-6E6C-4478-AB9C-DDEB95756E40}"/>
              </a:ext>
            </a:extLst>
          </p:cNvPr>
          <p:cNvCxnSpPr>
            <a:cxnSpLocks/>
            <a:stCxn id="45" idx="5"/>
            <a:endCxn id="70" idx="1"/>
          </p:cNvCxnSpPr>
          <p:nvPr/>
        </p:nvCxnSpPr>
        <p:spPr>
          <a:xfrm>
            <a:off x="8376779" y="4394198"/>
            <a:ext cx="1590833" cy="1450958"/>
          </a:xfrm>
          <a:prstGeom prst="straightConnector1">
            <a:avLst/>
          </a:prstGeom>
          <a:ln w="41275">
            <a:solidFill>
              <a:schemeClr val="tx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40447-BBDA-4C18-B81B-B5DA1D4FA8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622D644-A643-4A84-80CD-C61265BC418C}"/>
              </a:ext>
            </a:extLst>
          </p:cNvPr>
          <p:cNvGrpSpPr/>
          <p:nvPr/>
        </p:nvGrpSpPr>
        <p:grpSpPr>
          <a:xfrm>
            <a:off x="911424" y="1484785"/>
            <a:ext cx="10729192" cy="4752527"/>
            <a:chOff x="476596" y="1339978"/>
            <a:chExt cx="7726680" cy="541358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C3978B8-4455-40D2-8363-614A661EAACC}"/>
                </a:ext>
              </a:extLst>
            </p:cNvPr>
            <p:cNvSpPr/>
            <p:nvPr/>
          </p:nvSpPr>
          <p:spPr>
            <a:xfrm>
              <a:off x="476596" y="1339978"/>
              <a:ext cx="7726680" cy="166084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69ABA5A-AF93-459F-A9CD-C3C7B8F49C78}"/>
                </a:ext>
              </a:extLst>
            </p:cNvPr>
            <p:cNvGrpSpPr/>
            <p:nvPr/>
          </p:nvGrpSpPr>
          <p:grpSpPr>
            <a:xfrm>
              <a:off x="683568" y="1339978"/>
              <a:ext cx="5337119" cy="464868"/>
              <a:chOff x="386334" y="1586322"/>
              <a:chExt cx="5337119" cy="1000468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EA153FC-37DC-4CB7-AD84-EE99131027AE}"/>
                  </a:ext>
                </a:extLst>
              </p:cNvPr>
              <p:cNvSpPr/>
              <p:nvPr/>
            </p:nvSpPr>
            <p:spPr>
              <a:xfrm>
                <a:off x="386334" y="1586322"/>
                <a:ext cx="5337119" cy="10004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FE2866-07A2-412A-9519-9F8473C644A3}"/>
                  </a:ext>
                </a:extLst>
              </p:cNvPr>
              <p:cNvSpPr txBox="1"/>
              <p:nvPr/>
            </p:nvSpPr>
            <p:spPr>
              <a:xfrm>
                <a:off x="386334" y="1586322"/>
                <a:ext cx="5337119" cy="100046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04435" tIns="0" rIns="204435" bIns="0" numCol="1" spcCol="1270" anchor="ctr" anchorCtr="0">
                <a:noAutofit/>
              </a:bodyPr>
              <a:lstStyle/>
              <a:p>
                <a:pPr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dirty="0">
                    <a:solidFill>
                      <a:schemeClr val="tx1"/>
                    </a:solidFill>
                  </a:rPr>
                  <a:t>SOCIAL NETWORK ANALYSIS (SNA)</a:t>
                </a: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6BBA38B-0BB9-44BC-BCFC-92724D3A20DE}"/>
                </a:ext>
              </a:extLst>
            </p:cNvPr>
            <p:cNvSpPr txBox="1"/>
            <p:nvPr/>
          </p:nvSpPr>
          <p:spPr>
            <a:xfrm>
              <a:off x="683568" y="1915911"/>
              <a:ext cx="7396014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</a:rPr>
                <a:t>An analytical tool that can be used to map and measure social relationships</a:t>
              </a:r>
            </a:p>
            <a:p>
              <a:pPr marL="285750" indent="-2857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</a:rPr>
                <a:t>Characterizes the network structure in terms of nodes (people) and edges (relationships/interactions)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3F07DAD-B857-4CE6-BEF3-9C2EE511CD5C}"/>
                </a:ext>
              </a:extLst>
            </p:cNvPr>
            <p:cNvGrpSpPr/>
            <p:nvPr/>
          </p:nvGrpSpPr>
          <p:grpSpPr>
            <a:xfrm>
              <a:off x="683567" y="3140968"/>
              <a:ext cx="5337119" cy="493029"/>
              <a:chOff x="386334" y="1586322"/>
              <a:chExt cx="5337119" cy="100046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8C31BE1-A970-4F00-8EC3-B0AC0448E5B8}"/>
                  </a:ext>
                </a:extLst>
              </p:cNvPr>
              <p:cNvSpPr/>
              <p:nvPr/>
            </p:nvSpPr>
            <p:spPr>
              <a:xfrm>
                <a:off x="386334" y="1586322"/>
                <a:ext cx="5337119" cy="10004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7708AB3-F175-4850-8F35-14691EBA421D}"/>
                  </a:ext>
                </a:extLst>
              </p:cNvPr>
              <p:cNvSpPr txBox="1"/>
              <p:nvPr/>
            </p:nvSpPr>
            <p:spPr>
              <a:xfrm>
                <a:off x="386334" y="1586322"/>
                <a:ext cx="5337119" cy="100046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04435" tIns="0" rIns="204435" bIns="0" numCol="1" spcCol="1270" anchor="ctr" anchorCtr="0">
                <a:noAutofit/>
              </a:bodyPr>
              <a:lstStyle/>
              <a:p>
                <a:pPr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dirty="0">
                    <a:solidFill>
                      <a:schemeClr val="tx1"/>
                    </a:solidFill>
                  </a:rPr>
                  <a:t>BUSINESS OBJECTIVE</a:t>
                </a: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CEDBDC0-B1F1-4394-8B3B-E061265B790F}"/>
                </a:ext>
              </a:extLst>
            </p:cNvPr>
            <p:cNvSpPr/>
            <p:nvPr/>
          </p:nvSpPr>
          <p:spPr>
            <a:xfrm>
              <a:off x="476596" y="3140968"/>
              <a:ext cx="7726680" cy="172898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E2B518-FD04-488E-87B6-4EDB7CDEAD8D}"/>
                </a:ext>
              </a:extLst>
            </p:cNvPr>
            <p:cNvSpPr txBox="1"/>
            <p:nvPr/>
          </p:nvSpPr>
          <p:spPr>
            <a:xfrm>
              <a:off x="683568" y="3706004"/>
              <a:ext cx="7396014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</a:rPr>
                <a:t>Use SNA to map </a:t>
              </a:r>
              <a:r>
                <a:rPr lang="en-US" sz="1600" b="1" dirty="0" err="1">
                  <a:solidFill>
                    <a:schemeClr val="bg1"/>
                  </a:solidFill>
                </a:rPr>
                <a:t>Huaweiʼs</a:t>
              </a:r>
              <a:r>
                <a:rPr lang="en-US" sz="1600" b="1" dirty="0">
                  <a:solidFill>
                    <a:schemeClr val="bg1"/>
                  </a:solidFill>
                </a:rPr>
                <a:t> Facebook </a:t>
              </a:r>
              <a:r>
                <a:rPr lang="en-US" sz="1600" dirty="0">
                  <a:solidFill>
                    <a:schemeClr val="bg1"/>
                  </a:solidFill>
                </a:rPr>
                <a:t>networks and identify the most important or central individuals in the network. </a:t>
              </a:r>
            </a:p>
            <a:p>
              <a:pPr marL="285750" indent="-2857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</a:rPr>
                <a:t>Central individuals would be influencers that can be engaged for social media marketing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D5E7928-9A8A-4328-876C-061170CCC20B}"/>
                </a:ext>
              </a:extLst>
            </p:cNvPr>
            <p:cNvSpPr/>
            <p:nvPr/>
          </p:nvSpPr>
          <p:spPr>
            <a:xfrm>
              <a:off x="476596" y="5013176"/>
              <a:ext cx="7726680" cy="172898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8FB068D-209D-4443-8521-35798D44CB90}"/>
                </a:ext>
              </a:extLst>
            </p:cNvPr>
            <p:cNvGrpSpPr/>
            <p:nvPr/>
          </p:nvGrpSpPr>
          <p:grpSpPr>
            <a:xfrm>
              <a:off x="677887" y="5003391"/>
              <a:ext cx="5342800" cy="474654"/>
              <a:chOff x="380653" y="1565261"/>
              <a:chExt cx="5342800" cy="102152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476D90C-C2E4-4D9A-8451-E2E01A5F46D4}"/>
                  </a:ext>
                </a:extLst>
              </p:cNvPr>
              <p:cNvSpPr/>
              <p:nvPr/>
            </p:nvSpPr>
            <p:spPr>
              <a:xfrm>
                <a:off x="386334" y="1586322"/>
                <a:ext cx="5337119" cy="10004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6F25A27-ECF4-4308-A475-7A77DDA4CA42}"/>
                  </a:ext>
                </a:extLst>
              </p:cNvPr>
              <p:cNvSpPr txBox="1"/>
              <p:nvPr/>
            </p:nvSpPr>
            <p:spPr>
              <a:xfrm>
                <a:off x="380653" y="1565261"/>
                <a:ext cx="5337119" cy="100046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04435" tIns="0" rIns="204435" bIns="0" numCol="1" spcCol="1270" anchor="ctr" anchorCtr="0">
                <a:noAutofit/>
              </a:bodyPr>
              <a:lstStyle/>
              <a:p>
                <a:pPr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dirty="0">
                    <a:solidFill>
                      <a:schemeClr val="tx1"/>
                    </a:solidFill>
                  </a:rPr>
                  <a:t>DATASET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BB3EAFD-C4C6-4BA6-8EA8-1A6C409C0A7A}"/>
                </a:ext>
              </a:extLst>
            </p:cNvPr>
            <p:cNvSpPr txBox="1"/>
            <p:nvPr/>
          </p:nvSpPr>
          <p:spPr>
            <a:xfrm>
              <a:off x="665335" y="5599397"/>
              <a:ext cx="7396014" cy="115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b="1" dirty="0">
                  <a:solidFill>
                    <a:schemeClr val="bg1"/>
                  </a:solidFill>
                </a:rPr>
                <a:t>Huawei Technologies Co. </a:t>
              </a:r>
              <a:r>
                <a:rPr lang="en-US" sz="1600" dirty="0">
                  <a:solidFill>
                    <a:schemeClr val="bg1"/>
                  </a:solidFill>
                </a:rPr>
                <a:t>user-network (directed and labeled) having 1,000 nodes and 250,315 edges</a:t>
              </a:r>
            </a:p>
            <a:p>
              <a:pPr marL="285750" indent="-2857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</a:rPr>
                <a:t>Data collection - web crawler </a:t>
              </a:r>
              <a:r>
                <a:rPr lang="en-US" sz="1600" dirty="0" err="1">
                  <a:solidFill>
                    <a:schemeClr val="bg1"/>
                  </a:solidFill>
                </a:rPr>
                <a:t>APIʼs</a:t>
              </a:r>
              <a:r>
                <a:rPr lang="en-US" sz="1600" dirty="0">
                  <a:solidFill>
                    <a:schemeClr val="bg1"/>
                  </a:solidFill>
                </a:rPr>
                <a:t> used to extract Facebook posts and comments (created May 1, 2018)</a:t>
              </a:r>
            </a:p>
          </p:txBody>
        </p:sp>
      </p:grpSp>
      <p:sp>
        <p:nvSpPr>
          <p:cNvPr id="27" name="Rectangle 1">
            <a:extLst>
              <a:ext uri="{FF2B5EF4-FFF2-40B4-BE49-F238E27FC236}">
                <a16:creationId xmlns:a16="http://schemas.microsoft.com/office/drawing/2014/main" id="{F19AD251-E533-4B39-BC87-EB2277B481EB}"/>
              </a:ext>
            </a:extLst>
          </p:cNvPr>
          <p:cNvSpPr txBox="1">
            <a:spLocks/>
          </p:cNvSpPr>
          <p:nvPr/>
        </p:nvSpPr>
        <p:spPr>
          <a:xfrm>
            <a:off x="1127448" y="397446"/>
            <a:ext cx="10106972" cy="799306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182880" algn="l" rtl="0" eaLnBrk="1" latinLnBrk="0" hangingPunct="1">
              <a:spcBef>
                <a:spcPct val="0"/>
              </a:spcBef>
              <a:buNone/>
              <a:defRPr sz="4000" b="1" kern="1200">
                <a:ln w="6350">
                  <a:noFill/>
                </a:ln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0" dirty="0">
                <a:solidFill>
                  <a:schemeClr val="accent2"/>
                </a:solidFill>
              </a:rPr>
              <a:t>Identifying Social Media Influencers Through </a:t>
            </a:r>
            <a:r>
              <a:rPr lang="en-US" sz="3200" dirty="0">
                <a:solidFill>
                  <a:schemeClr val="accent2"/>
                </a:solidFill>
              </a:rPr>
              <a:t>SNA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288464" y="173831"/>
            <a:ext cx="4876800" cy="461665"/>
          </a:xfrm>
        </p:spPr>
        <p:txBody>
          <a:bodyPr/>
          <a:lstStyle/>
          <a:p>
            <a:r>
              <a:rPr lang="en-US" sz="1800" b="0" i="1" dirty="0"/>
              <a:t>METHODOLOGY</a:t>
            </a:r>
            <a:endParaRPr lang="en-US" sz="1800" i="1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55D0777-B08C-4808-A096-0F7AA6935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www.website.com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8FCD5F1-B09D-4B0A-BB07-423B979A6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40C04E-14C7-4F86-960A-B81057F88AB0}"/>
              </a:ext>
            </a:extLst>
          </p:cNvPr>
          <p:cNvSpPr txBox="1"/>
          <p:nvPr/>
        </p:nvSpPr>
        <p:spPr>
          <a:xfrm>
            <a:off x="898547" y="836712"/>
            <a:ext cx="10310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dirty="0">
                <a:solidFill>
                  <a:schemeClr val="accent2"/>
                </a:solidFill>
              </a:rPr>
              <a:t>Determining Key </a:t>
            </a:r>
            <a:r>
              <a:rPr lang="en-US" sz="3200" b="1" dirty="0">
                <a:solidFill>
                  <a:schemeClr val="accent2"/>
                </a:solidFill>
              </a:rPr>
              <a:t>SNA METRICS </a:t>
            </a:r>
            <a:r>
              <a:rPr lang="en-US" sz="3200" dirty="0">
                <a:solidFill>
                  <a:schemeClr val="accent2"/>
                </a:solidFill>
              </a:rPr>
              <a:t>To Find Influencers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E44B0E-2A31-447C-A771-91EA92DA825C}"/>
              </a:ext>
            </a:extLst>
          </p:cNvPr>
          <p:cNvGrpSpPr/>
          <p:nvPr/>
        </p:nvGrpSpPr>
        <p:grpSpPr>
          <a:xfrm>
            <a:off x="911424" y="1790532"/>
            <a:ext cx="3166171" cy="2578427"/>
            <a:chOff x="1521926" y="1681684"/>
            <a:chExt cx="3166171" cy="2578427"/>
          </a:xfrm>
        </p:grpSpPr>
        <p:pic>
          <p:nvPicPr>
            <p:cNvPr id="33" name="Picture 32" descr="Diagram&#10;&#10;Description automatically generated">
              <a:extLst>
                <a:ext uri="{FF2B5EF4-FFF2-40B4-BE49-F238E27FC236}">
                  <a16:creationId xmlns:a16="http://schemas.microsoft.com/office/drawing/2014/main" id="{9E52995F-1DF9-4153-BF42-60FCCF280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1926" y="1681684"/>
              <a:ext cx="3166171" cy="25784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4F0B844-6D69-4F03-B82D-D8A275E5AE0D}"/>
                </a:ext>
              </a:extLst>
            </p:cNvPr>
            <p:cNvSpPr/>
            <p:nvPr/>
          </p:nvSpPr>
          <p:spPr>
            <a:xfrm>
              <a:off x="2927648" y="1769868"/>
              <a:ext cx="1576682" cy="1112846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59662BB-60BA-485D-B971-20408118A6CB}"/>
              </a:ext>
            </a:extLst>
          </p:cNvPr>
          <p:cNvSpPr txBox="1"/>
          <p:nvPr/>
        </p:nvSpPr>
        <p:spPr>
          <a:xfrm>
            <a:off x="4118068" y="2171248"/>
            <a:ext cx="77510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Degree Centrality </a:t>
            </a:r>
            <a:r>
              <a:rPr lang="en-US" dirty="0">
                <a:solidFill>
                  <a:schemeClr val="bg1"/>
                </a:solidFill>
              </a:rPr>
              <a:t>- number of connections 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Closeness Centrality </a:t>
            </a:r>
            <a:r>
              <a:rPr lang="en-US" dirty="0">
                <a:solidFill>
                  <a:schemeClr val="bg1"/>
                </a:solidFill>
              </a:rPr>
              <a:t>- closeness to the entire network 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Between Centrality </a:t>
            </a:r>
            <a:r>
              <a:rPr lang="en-US" dirty="0">
                <a:solidFill>
                  <a:schemeClr val="bg1"/>
                </a:solidFill>
              </a:rPr>
              <a:t>- bridges nodes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Eigenvector Centrality </a:t>
            </a:r>
            <a:r>
              <a:rPr lang="en-US" dirty="0">
                <a:solidFill>
                  <a:schemeClr val="bg1"/>
                </a:solidFill>
              </a:rPr>
              <a:t>- connectedness to well connected nodes </a:t>
            </a:r>
          </a:p>
          <a:p>
            <a:pPr marL="342900" indent="-342900">
              <a:buAutoNum type="arabicPeriod"/>
            </a:pPr>
            <a:r>
              <a:rPr lang="en-US" b="1" dirty="0" err="1">
                <a:solidFill>
                  <a:schemeClr val="bg1"/>
                </a:solidFill>
              </a:rPr>
              <a:t>Pagerank</a:t>
            </a:r>
            <a:r>
              <a:rPr lang="en-US" dirty="0">
                <a:solidFill>
                  <a:schemeClr val="bg1"/>
                </a:solidFill>
              </a:rPr>
              <a:t> – connectedness to well connected nodes with emphasis on in-degree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2E268F-3571-4041-BC79-5BC2A849D769}"/>
              </a:ext>
            </a:extLst>
          </p:cNvPr>
          <p:cNvSpPr txBox="1"/>
          <p:nvPr/>
        </p:nvSpPr>
        <p:spPr>
          <a:xfrm>
            <a:off x="2135560" y="4703892"/>
            <a:ext cx="81180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chemeClr val="accent3"/>
                </a:solidFill>
              </a:rPr>
              <a:t>Tools:</a:t>
            </a:r>
          </a:p>
          <a:p>
            <a:pPr marL="914400" lvl="1" indent="-457200">
              <a:buAutoNum type="arabicPeriod"/>
            </a:pPr>
            <a:r>
              <a:rPr lang="en-CA" dirty="0">
                <a:solidFill>
                  <a:schemeClr val="bg2"/>
                </a:solidFill>
              </a:rPr>
              <a:t>Gephi – evaluation tool </a:t>
            </a:r>
          </a:p>
          <a:p>
            <a:pPr marL="914400" lvl="1" indent="-457200">
              <a:buAutoNum type="arabicPeriod"/>
            </a:pPr>
            <a:r>
              <a:rPr lang="en-CA" dirty="0">
                <a:solidFill>
                  <a:schemeClr val="bg2"/>
                </a:solidFill>
              </a:rPr>
              <a:t>Python </a:t>
            </a:r>
            <a:r>
              <a:rPr lang="en-CA" dirty="0" err="1">
                <a:solidFill>
                  <a:schemeClr val="bg2"/>
                </a:solidFill>
              </a:rPr>
              <a:t>Networkx</a:t>
            </a:r>
            <a:r>
              <a:rPr lang="en-CA" dirty="0">
                <a:solidFill>
                  <a:schemeClr val="bg2"/>
                </a:solidFill>
              </a:rPr>
              <a:t> – evaluation tool </a:t>
            </a:r>
          </a:p>
          <a:p>
            <a:pPr marL="914400" lvl="1" indent="-457200">
              <a:buAutoNum type="arabicPeriod"/>
            </a:pPr>
            <a:r>
              <a:rPr lang="en-CA" dirty="0" err="1">
                <a:solidFill>
                  <a:schemeClr val="bg2"/>
                </a:solidFill>
              </a:rPr>
              <a:t>Github</a:t>
            </a:r>
            <a:r>
              <a:rPr lang="en-CA" dirty="0">
                <a:solidFill>
                  <a:schemeClr val="bg2"/>
                </a:solidFill>
              </a:rPr>
              <a:t> – main repository </a:t>
            </a:r>
          </a:p>
          <a:p>
            <a:pPr marL="914400" lvl="1" indent="-457200">
              <a:buAutoNum type="arabicPeriod"/>
            </a:pPr>
            <a:r>
              <a:rPr lang="en-CA" dirty="0" err="1">
                <a:solidFill>
                  <a:schemeClr val="bg2"/>
                </a:solidFill>
              </a:rPr>
              <a:t>SigmaJS</a:t>
            </a:r>
            <a:r>
              <a:rPr lang="en-CA" dirty="0">
                <a:solidFill>
                  <a:schemeClr val="bg2"/>
                </a:solidFill>
              </a:rPr>
              <a:t> Explorer (Gephi Plug-in) – tool for the deployment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119336" y="116632"/>
            <a:ext cx="3131840" cy="461665"/>
          </a:xfrm>
        </p:spPr>
        <p:txBody>
          <a:bodyPr/>
          <a:lstStyle/>
          <a:p>
            <a:r>
              <a:rPr lang="en-US" sz="1800" b="0" i="1" dirty="0"/>
              <a:t>DATA UNDERSTANDING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AF986-4785-4968-99BD-3CA68F0E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www.website.com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15E19-0A19-48F5-975B-046833778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8AF7DA5-8421-4AE5-8F6F-28AE9D03AFE8}"/>
              </a:ext>
            </a:extLst>
          </p:cNvPr>
          <p:cNvGrpSpPr/>
          <p:nvPr/>
        </p:nvGrpSpPr>
        <p:grpSpPr>
          <a:xfrm>
            <a:off x="1343472" y="1826402"/>
            <a:ext cx="9361040" cy="2106654"/>
            <a:chOff x="2087020" y="1754194"/>
            <a:chExt cx="7951768" cy="2106654"/>
          </a:xfrm>
        </p:grpSpPr>
        <p:graphicFrame>
          <p:nvGraphicFramePr>
            <p:cNvPr id="9" name="Diagram 8">
              <a:extLst>
                <a:ext uri="{FF2B5EF4-FFF2-40B4-BE49-F238E27FC236}">
                  <a16:creationId xmlns:a16="http://schemas.microsoft.com/office/drawing/2014/main" id="{E2B2AB38-A443-479F-B113-1BFABA38103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63427606"/>
                </p:ext>
              </p:extLst>
            </p:nvPr>
          </p:nvGraphicFramePr>
          <p:xfrm>
            <a:off x="2117908" y="1754194"/>
            <a:ext cx="7920880" cy="210665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35A636-3361-4BDC-80F0-66E593895F0F}"/>
                </a:ext>
              </a:extLst>
            </p:cNvPr>
            <p:cNvSpPr txBox="1"/>
            <p:nvPr/>
          </p:nvSpPr>
          <p:spPr>
            <a:xfrm>
              <a:off x="2087020" y="2073823"/>
              <a:ext cx="15121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>
                  <a:solidFill>
                    <a:schemeClr val="accent3"/>
                  </a:solidFill>
                </a:rPr>
                <a:t>Gephi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58AEC2-3A7D-4238-9596-240B135F51DE}"/>
                </a:ext>
              </a:extLst>
            </p:cNvPr>
            <p:cNvSpPr txBox="1"/>
            <p:nvPr/>
          </p:nvSpPr>
          <p:spPr>
            <a:xfrm>
              <a:off x="2087020" y="2967336"/>
              <a:ext cx="15121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>
                  <a:solidFill>
                    <a:schemeClr val="accent3"/>
                  </a:solidFill>
                </a:rPr>
                <a:t>Python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4434CA9-6123-4557-B823-4BD2A5A103BF}"/>
              </a:ext>
            </a:extLst>
          </p:cNvPr>
          <p:cNvSpPr txBox="1"/>
          <p:nvPr/>
        </p:nvSpPr>
        <p:spPr>
          <a:xfrm>
            <a:off x="479376" y="840014"/>
            <a:ext cx="11233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Generating Different Datasets For Exploration</a:t>
            </a:r>
            <a:endParaRPr lang="en-CA" sz="3200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7F6A85-EAAD-4A36-B639-A45120B6407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711"/>
          <a:stretch/>
        </p:blipFill>
        <p:spPr>
          <a:xfrm>
            <a:off x="2473302" y="4622701"/>
            <a:ext cx="8263292" cy="1809308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1A441C1-EE72-4350-B385-10429D316B8F}"/>
              </a:ext>
            </a:extLst>
          </p:cNvPr>
          <p:cNvSpPr/>
          <p:nvPr/>
        </p:nvSpPr>
        <p:spPr>
          <a:xfrm>
            <a:off x="2466858" y="5947091"/>
            <a:ext cx="8165646" cy="56184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7B5AA3-DDD7-5A49-B018-FDCCCC53C452}"/>
              </a:ext>
            </a:extLst>
          </p:cNvPr>
          <p:cNvSpPr/>
          <p:nvPr/>
        </p:nvSpPr>
        <p:spPr>
          <a:xfrm>
            <a:off x="3863752" y="4150241"/>
            <a:ext cx="5360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chemeClr val="accent2"/>
                </a:solidFill>
              </a:rPr>
              <a:t>Top 25% Based on Number of Degrees</a:t>
            </a:r>
            <a:endParaRPr lang="en-US" sz="22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623392" y="592834"/>
            <a:ext cx="11209580" cy="675926"/>
          </a:xfrm>
        </p:spPr>
        <p:txBody>
          <a:bodyPr/>
          <a:lstStyle/>
          <a:p>
            <a:r>
              <a:rPr lang="en-US" sz="3200" b="0" dirty="0">
                <a:solidFill>
                  <a:schemeClr val="accent2"/>
                </a:solidFill>
              </a:rPr>
              <a:t>Key Metrics Indicate Potential Influencers Within Q1 Matrix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959AD99-6BDF-4994-BB96-51E4881985D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7391400" y="174117"/>
            <a:ext cx="2212182" cy="30083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www.website.com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114880-DADC-4F85-86A5-B5EC46980D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2136616" y="1633364"/>
            <a:ext cx="7726680" cy="571500"/>
          </a:xfrm>
        </p:spPr>
        <p:txBody>
          <a:bodyPr>
            <a:noAutofit/>
          </a:bodyPr>
          <a:lstStyle/>
          <a:p>
            <a:r>
              <a:rPr lang="en-US" sz="2400" dirty="0"/>
              <a:t>Eigenvector Centrality vs Betweenness Centrality </a:t>
            </a:r>
          </a:p>
          <a:p>
            <a:endParaRPr lang="en-US" sz="2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985FFB4-167E-4B1B-ADBF-3A6AB31621C9}"/>
              </a:ext>
            </a:extLst>
          </p:cNvPr>
          <p:cNvGrpSpPr/>
          <p:nvPr/>
        </p:nvGrpSpPr>
        <p:grpSpPr>
          <a:xfrm>
            <a:off x="1055440" y="2055004"/>
            <a:ext cx="9471129" cy="3957798"/>
            <a:chOff x="141431" y="1838981"/>
            <a:chExt cx="8861138" cy="3957798"/>
          </a:xfrm>
        </p:grpSpPr>
        <p:pic>
          <p:nvPicPr>
            <p:cNvPr id="22" name="Content Placeholder 4">
              <a:extLst>
                <a:ext uri="{FF2B5EF4-FFF2-40B4-BE49-F238E27FC236}">
                  <a16:creationId xmlns:a16="http://schemas.microsoft.com/office/drawing/2014/main" id="{0997A055-25D9-47F7-AEB2-2CE7417C3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431" y="1838981"/>
              <a:ext cx="8861138" cy="3957798"/>
            </a:xfrm>
            <a:prstGeom prst="rect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154A0A7-6FF4-4E35-AECE-8CDBEE5F537A}"/>
                </a:ext>
              </a:extLst>
            </p:cNvPr>
            <p:cNvSpPr/>
            <p:nvPr/>
          </p:nvSpPr>
          <p:spPr>
            <a:xfrm>
              <a:off x="5590381" y="1916833"/>
              <a:ext cx="3302099" cy="180020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DD4B8E3-0F2B-4F07-BD12-2B93E9A0EF38}"/>
                </a:ext>
              </a:extLst>
            </p:cNvPr>
            <p:cNvSpPr txBox="1"/>
            <p:nvPr/>
          </p:nvSpPr>
          <p:spPr>
            <a:xfrm>
              <a:off x="6588224" y="2788090"/>
              <a:ext cx="20085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accent3"/>
                  </a:solidFill>
                </a:rPr>
                <a:t>Influencers</a:t>
              </a:r>
              <a:endParaRPr lang="en-CA" sz="2000" b="1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25" name="Rectangle 2">
            <a:extLst>
              <a:ext uri="{FF2B5EF4-FFF2-40B4-BE49-F238E27FC236}">
                <a16:creationId xmlns:a16="http://schemas.microsoft.com/office/drawing/2014/main" id="{851678AB-68D9-4122-98D3-FB05D49AC3DD}"/>
              </a:ext>
            </a:extLst>
          </p:cNvPr>
          <p:cNvSpPr txBox="1">
            <a:spLocks/>
          </p:cNvSpPr>
          <p:nvPr/>
        </p:nvSpPr>
        <p:spPr>
          <a:xfrm>
            <a:off x="2201183" y="6093296"/>
            <a:ext cx="7726680" cy="571500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marL="64008" indent="0" algn="l" rtl="0" eaLnBrk="1" latinLnBrk="0" hangingPunct="1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37210" indent="0" algn="l" rtl="0" eaLnBrk="1" latinLnBrk="0" hangingPunct="1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SzPct val="95000"/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877824" indent="0" algn="l" rtl="0" eaLnBrk="1" latinLnBrk="0" hangingPunct="1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161288" indent="0" algn="l" rtl="0" eaLnBrk="1" latinLnBrk="0" hangingPunct="1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389888" indent="0" algn="l" rtl="0" eaLnBrk="1" latinLnBrk="0" hangingPunct="1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err="1"/>
              <a:t>Pageranks</a:t>
            </a:r>
            <a:r>
              <a:rPr lang="en-US" i="1" dirty="0"/>
              <a:t> vs Betweenness Centrality scatterplot is a similar plot </a:t>
            </a:r>
          </a:p>
          <a:p>
            <a:endParaRPr lang="en-US" i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361213" y="620688"/>
            <a:ext cx="11711451" cy="675926"/>
          </a:xfrm>
        </p:spPr>
        <p:txBody>
          <a:bodyPr/>
          <a:lstStyle/>
          <a:p>
            <a:r>
              <a:rPr lang="en-US" sz="3200" dirty="0">
                <a:solidFill>
                  <a:schemeClr val="accent2"/>
                </a:solidFill>
              </a:rPr>
              <a:t>WORDCLOUD </a:t>
            </a:r>
            <a:r>
              <a:rPr lang="en-US" sz="3200" b="0" dirty="0">
                <a:solidFill>
                  <a:schemeClr val="accent2"/>
                </a:solidFill>
              </a:rPr>
              <a:t>Summarizes Top Influencers Across Five Metrics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114880-DADC-4F85-86A5-B5EC46980D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D0DF65-5F91-4613-8426-873E7CF29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2106806"/>
            <a:ext cx="5729603" cy="281417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FBA3F2F-02C2-4521-91C6-E60E2B787B9F}"/>
              </a:ext>
            </a:extLst>
          </p:cNvPr>
          <p:cNvSpPr txBox="1"/>
          <p:nvPr/>
        </p:nvSpPr>
        <p:spPr>
          <a:xfrm>
            <a:off x="1903026" y="1640339"/>
            <a:ext cx="2785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i="1" dirty="0">
                <a:solidFill>
                  <a:schemeClr val="bg2"/>
                </a:solidFill>
              </a:rPr>
              <a:t>FULL DATASET</a:t>
            </a:r>
            <a:endParaRPr lang="en-CA" sz="2300" b="1" i="1" dirty="0">
              <a:solidFill>
                <a:schemeClr val="bg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C6F7BF-6C97-46E0-A0E0-A4B7752B9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938" y="2106806"/>
            <a:ext cx="5729603" cy="281417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E95906C-F93C-4833-9A0B-1DDDDF722373}"/>
              </a:ext>
            </a:extLst>
          </p:cNvPr>
          <p:cNvSpPr txBox="1"/>
          <p:nvPr/>
        </p:nvSpPr>
        <p:spPr>
          <a:xfrm>
            <a:off x="7503033" y="1628800"/>
            <a:ext cx="3147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i="1" dirty="0">
                <a:solidFill>
                  <a:schemeClr val="bg2"/>
                </a:solidFill>
              </a:rPr>
              <a:t>TOP 25% DATASET</a:t>
            </a:r>
            <a:endParaRPr lang="en-CA" sz="2300" b="1" i="1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00DA01-F8A2-4A74-963E-8A04850B6A7F}"/>
              </a:ext>
            </a:extLst>
          </p:cNvPr>
          <p:cNvSpPr txBox="1"/>
          <p:nvPr/>
        </p:nvSpPr>
        <p:spPr>
          <a:xfrm>
            <a:off x="3082102" y="5517232"/>
            <a:ext cx="3069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Degree Centrality  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Closeness Centrality 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Between Centrality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BCB00C-B2E4-4FA8-ABBE-60E4A2DDC542}"/>
              </a:ext>
            </a:extLst>
          </p:cNvPr>
          <p:cNvSpPr txBox="1"/>
          <p:nvPr/>
        </p:nvSpPr>
        <p:spPr>
          <a:xfrm>
            <a:off x="6482988" y="5517232"/>
            <a:ext cx="3069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dirty="0">
                <a:solidFill>
                  <a:schemeClr val="bg1"/>
                </a:solidFill>
              </a:rPr>
              <a:t>Eigenvector Centrality</a:t>
            </a:r>
          </a:p>
          <a:p>
            <a:pPr marL="342900" indent="-342900">
              <a:buAutoNum type="arabicPeriod" startAt="4"/>
            </a:pPr>
            <a:r>
              <a:rPr lang="en-US" dirty="0" err="1">
                <a:solidFill>
                  <a:schemeClr val="bg1"/>
                </a:solidFill>
              </a:rPr>
              <a:t>Pagerank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338ED0-FEE1-4A99-9372-0DE1E5B57B13}"/>
              </a:ext>
            </a:extLst>
          </p:cNvPr>
          <p:cNvSpPr txBox="1"/>
          <p:nvPr/>
        </p:nvSpPr>
        <p:spPr>
          <a:xfrm>
            <a:off x="3082102" y="5055567"/>
            <a:ext cx="27859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>
                <a:solidFill>
                  <a:schemeClr val="accent3"/>
                </a:solidFill>
              </a:rPr>
              <a:t>Five Metrics</a:t>
            </a:r>
            <a:endParaRPr lang="en-CA" sz="2200" b="1" i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588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30646" y="538487"/>
            <a:ext cx="10112005" cy="799306"/>
          </a:xfrm>
        </p:spPr>
        <p:txBody>
          <a:bodyPr/>
          <a:lstStyle/>
          <a:p>
            <a:r>
              <a:rPr lang="en-US" sz="3200" dirty="0">
                <a:solidFill>
                  <a:schemeClr val="accent2"/>
                </a:solidFill>
              </a:rPr>
              <a:t>DATA MODELLING </a:t>
            </a:r>
            <a:r>
              <a:rPr lang="en-US" sz="3200" b="0" dirty="0">
                <a:solidFill>
                  <a:schemeClr val="accent2"/>
                </a:solidFill>
              </a:rPr>
              <a:t>Validates Network Communities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AF986-4785-4968-99BD-3CA68F0E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www.website.com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15E19-0A19-48F5-975B-046833778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8BD22D7-A297-41CF-93E0-A7F33CB6F261}"/>
              </a:ext>
            </a:extLst>
          </p:cNvPr>
          <p:cNvGrpSpPr/>
          <p:nvPr/>
        </p:nvGrpSpPr>
        <p:grpSpPr>
          <a:xfrm>
            <a:off x="547544" y="1340768"/>
            <a:ext cx="7636688" cy="2725121"/>
            <a:chOff x="897028" y="1164701"/>
            <a:chExt cx="7636688" cy="272512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0839AE-384E-4102-959C-05E3C8370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592" y="1556792"/>
              <a:ext cx="2957654" cy="199964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A8FAF1E-B38D-4D05-8373-1A985D104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78557" y="1556792"/>
              <a:ext cx="2904431" cy="199964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4342FC-D1DD-46C6-A059-B5ABD88EE173}"/>
                </a:ext>
              </a:extLst>
            </p:cNvPr>
            <p:cNvSpPr txBox="1"/>
            <p:nvPr/>
          </p:nvSpPr>
          <p:spPr>
            <a:xfrm>
              <a:off x="897028" y="1164701"/>
              <a:ext cx="76366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u="sng" dirty="0">
                  <a:solidFill>
                    <a:schemeClr val="bg2"/>
                  </a:solidFill>
                </a:rPr>
                <a:t>Distribution of Nodes By Communities (9)</a:t>
              </a:r>
              <a:endParaRPr lang="en-CA" sz="2200" b="1" u="sng" dirty="0">
                <a:solidFill>
                  <a:schemeClr val="bg2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F94C4F-E4E6-405C-A268-9A4A116C1EEA}"/>
                </a:ext>
              </a:extLst>
            </p:cNvPr>
            <p:cNvSpPr txBox="1"/>
            <p:nvPr/>
          </p:nvSpPr>
          <p:spPr>
            <a:xfrm>
              <a:off x="1725593" y="3501008"/>
              <a:ext cx="2008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Full Dataset</a:t>
              </a:r>
              <a:endParaRPr lang="en-CA" dirty="0">
                <a:solidFill>
                  <a:schemeClr val="bg2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AF1A8FF-B8E2-4206-AA33-A42146DB7C5A}"/>
                </a:ext>
              </a:extLst>
            </p:cNvPr>
            <p:cNvSpPr txBox="1"/>
            <p:nvPr/>
          </p:nvSpPr>
          <p:spPr>
            <a:xfrm>
              <a:off x="5436096" y="3520490"/>
              <a:ext cx="25241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Top 25% Dataset</a:t>
              </a:r>
              <a:endParaRPr lang="en-CA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9B4D88F-F7E4-4C66-A7D4-475F68AD7BAE}"/>
              </a:ext>
            </a:extLst>
          </p:cNvPr>
          <p:cNvGrpSpPr/>
          <p:nvPr/>
        </p:nvGrpSpPr>
        <p:grpSpPr>
          <a:xfrm>
            <a:off x="5030660" y="4058520"/>
            <a:ext cx="7690076" cy="2772339"/>
            <a:chOff x="906984" y="4005064"/>
            <a:chExt cx="7690076" cy="277233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672B1B6-CE2F-4E46-816A-80068BCE0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6984" y="4435059"/>
              <a:ext cx="2957654" cy="199204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35765C-32EA-4E13-B301-2A7CBCCBACEA}"/>
                </a:ext>
              </a:extLst>
            </p:cNvPr>
            <p:cNvSpPr txBox="1"/>
            <p:nvPr/>
          </p:nvSpPr>
          <p:spPr>
            <a:xfrm>
              <a:off x="1730653" y="6388589"/>
              <a:ext cx="2008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Full Dataset</a:t>
              </a:r>
              <a:endParaRPr lang="en-CA" dirty="0">
                <a:solidFill>
                  <a:schemeClr val="bg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EE85E8C-C131-45E4-B882-05D4695985BA}"/>
                </a:ext>
              </a:extLst>
            </p:cNvPr>
            <p:cNvSpPr txBox="1"/>
            <p:nvPr/>
          </p:nvSpPr>
          <p:spPr>
            <a:xfrm>
              <a:off x="5441156" y="6408071"/>
              <a:ext cx="25241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Top 25% Dataset</a:t>
              </a:r>
              <a:endParaRPr lang="en-CA" dirty="0">
                <a:solidFill>
                  <a:schemeClr val="bg2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728FC7-0F70-404B-82A9-AD7F2B1C5B32}"/>
                </a:ext>
              </a:extLst>
            </p:cNvPr>
            <p:cNvSpPr txBox="1"/>
            <p:nvPr/>
          </p:nvSpPr>
          <p:spPr>
            <a:xfrm>
              <a:off x="960372" y="4005064"/>
              <a:ext cx="76366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u="sng" dirty="0">
                  <a:solidFill>
                    <a:schemeClr val="bg2"/>
                  </a:solidFill>
                </a:rPr>
                <a:t>Distribution of Nodes By Degree Value</a:t>
              </a:r>
              <a:endParaRPr lang="en-CA" sz="2200" b="1" u="sng" dirty="0">
                <a:solidFill>
                  <a:schemeClr val="bg2"/>
                </a:solidFill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0931410-6BA4-448F-B267-220DDA84F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60032" y="4397873"/>
              <a:ext cx="3022955" cy="20812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542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551384" y="654827"/>
            <a:ext cx="9522804" cy="799306"/>
          </a:xfrm>
        </p:spPr>
        <p:txBody>
          <a:bodyPr/>
          <a:lstStyle/>
          <a:p>
            <a:r>
              <a:rPr lang="en-US" sz="3200" dirty="0">
                <a:solidFill>
                  <a:schemeClr val="accent2"/>
                </a:solidFill>
              </a:rPr>
              <a:t>Gephi </a:t>
            </a:r>
            <a:r>
              <a:rPr lang="en-US" sz="3200" b="0" dirty="0">
                <a:solidFill>
                  <a:schemeClr val="accent2"/>
                </a:solidFill>
              </a:rPr>
              <a:t>Deploys Web App Directly From </a:t>
            </a:r>
            <a:r>
              <a:rPr lang="en-US" sz="3200" b="0" dirty="0" err="1">
                <a:solidFill>
                  <a:schemeClr val="accent2"/>
                </a:solidFill>
              </a:rPr>
              <a:t>Github</a:t>
            </a:r>
            <a:endParaRPr lang="en-US" sz="3200" b="0" dirty="0">
              <a:solidFill>
                <a:schemeClr val="accent2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9973C09-F636-4499-99F3-ECA4BD64B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9584" y="1772816"/>
            <a:ext cx="10945216" cy="4572000"/>
          </a:xfrm>
        </p:spPr>
        <p:txBody>
          <a:bodyPr/>
          <a:lstStyle/>
          <a:p>
            <a:pPr marL="64008" indent="0">
              <a:buNone/>
            </a:pPr>
            <a:r>
              <a:rPr lang="en-US" sz="2000" b="1" dirty="0">
                <a:solidFill>
                  <a:schemeClr val="accent3"/>
                </a:solidFill>
              </a:rPr>
              <a:t>WEB APPLICATION TOOLS</a:t>
            </a:r>
          </a:p>
          <a:p>
            <a:pPr lvl="1">
              <a:spcAft>
                <a:spcPts val="600"/>
              </a:spcAft>
            </a:pPr>
            <a:r>
              <a:rPr lang="en-US" sz="1600" b="1" dirty="0"/>
              <a:t>Gephi:</a:t>
            </a:r>
            <a:r>
              <a:rPr lang="en-US" sz="1600" dirty="0"/>
              <a:t> an open-source software for visualizing and analyzing large networks.</a:t>
            </a:r>
          </a:p>
          <a:p>
            <a:pPr lvl="1">
              <a:spcAft>
                <a:spcPts val="600"/>
              </a:spcAft>
            </a:pPr>
            <a:r>
              <a:rPr lang="en-US" sz="1600" b="1" dirty="0" err="1"/>
              <a:t>SigmaJS</a:t>
            </a:r>
            <a:r>
              <a:rPr lang="en-US" sz="1600" b="1" dirty="0"/>
              <a:t> Exporter: </a:t>
            </a:r>
            <a:r>
              <a:rPr lang="en-US" sz="1600" dirty="0"/>
              <a:t>Gephi plug-in which exports Gephi graph, creates code and html page for online publishing.</a:t>
            </a:r>
          </a:p>
          <a:p>
            <a:pPr lvl="1">
              <a:spcAft>
                <a:spcPts val="600"/>
              </a:spcAft>
            </a:pPr>
            <a:r>
              <a:rPr lang="en-US" sz="1600" b="1" dirty="0" err="1"/>
              <a:t>Github</a:t>
            </a:r>
            <a:r>
              <a:rPr lang="en-US" sz="1600" b="1" dirty="0"/>
              <a:t> Pages: </a:t>
            </a:r>
            <a:r>
              <a:rPr lang="en-US" sz="1600" dirty="0"/>
              <a:t>hosts the files for the deployment of Gephi interactive graph managed in our </a:t>
            </a:r>
            <a:r>
              <a:rPr lang="en-US" sz="1600" dirty="0" err="1"/>
              <a:t>Github</a:t>
            </a:r>
            <a:r>
              <a:rPr lang="en-US" sz="1600" dirty="0"/>
              <a:t> repository.</a:t>
            </a:r>
          </a:p>
          <a:p>
            <a:pPr lvl="1">
              <a:spcAft>
                <a:spcPts val="1200"/>
              </a:spcAft>
            </a:pPr>
            <a:r>
              <a:rPr lang="en-US" sz="1600" b="1" dirty="0"/>
              <a:t>Other Gephi Third-Party Plug-In: </a:t>
            </a:r>
            <a:r>
              <a:rPr lang="en-US" sz="1600" dirty="0"/>
              <a:t>tools needed to help publish Gephi online i.e. </a:t>
            </a:r>
            <a:r>
              <a:rPr lang="en-US" sz="1600" dirty="0" err="1"/>
              <a:t>Multigravity</a:t>
            </a:r>
            <a:r>
              <a:rPr lang="en-US" sz="1600" dirty="0"/>
              <a:t> Force Atlas 2, Circle Pack, Label Adjust</a:t>
            </a:r>
          </a:p>
          <a:p>
            <a:pPr marL="64008" indent="0">
              <a:buNone/>
            </a:pPr>
            <a:endParaRPr lang="en-US" sz="2000" b="1" dirty="0">
              <a:solidFill>
                <a:schemeClr val="accent1"/>
              </a:solidFill>
            </a:endParaRPr>
          </a:p>
          <a:p>
            <a:pPr marL="64008" indent="0">
              <a:buNone/>
            </a:pPr>
            <a:r>
              <a:rPr lang="en-US" sz="2000" b="1" dirty="0">
                <a:solidFill>
                  <a:schemeClr val="accent3"/>
                </a:solidFill>
              </a:rPr>
              <a:t>WEB APPLICATION DELOYMENT &amp; PRODUCTION</a:t>
            </a:r>
            <a:endParaRPr lang="en-US" sz="1600" dirty="0">
              <a:solidFill>
                <a:schemeClr val="accent3"/>
              </a:solidFill>
            </a:endParaRPr>
          </a:p>
          <a:p>
            <a:pPr marL="537210" lvl="1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600" b="1" dirty="0"/>
              <a:t>Full Network Dataset: </a:t>
            </a:r>
            <a:r>
              <a:rPr lang="nb-NO" sz="1600" dirty="0">
                <a:hlinkClick r:id="rId3"/>
              </a:rPr>
              <a:t>https://3toneles.github.io/networkF/</a:t>
            </a:r>
            <a:endParaRPr lang="nb-NO" sz="1600" dirty="0"/>
          </a:p>
          <a:p>
            <a:pPr marL="537210" lvl="1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600" b="1" dirty="0"/>
              <a:t>Top 25% Dataset: </a:t>
            </a:r>
            <a:r>
              <a:rPr lang="nb-NO" sz="1600" dirty="0">
                <a:hlinkClick r:id="rId4"/>
              </a:rPr>
              <a:t>https://3toneles.github.io/networkC214/</a:t>
            </a:r>
            <a:endParaRPr lang="en-US" sz="160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BC5789F-7017-44D1-94D9-F925BFFC8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www.website.com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1CB7FE-4BC2-4768-8C6C-F2EDE3AAC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94EC92-B799-4E6A-B378-49AC371CED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6259" y="4035887"/>
            <a:ext cx="1514475" cy="1514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1CCEC5-C72D-452A-8F74-A2D50F133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4080" y="4359922"/>
            <a:ext cx="866403" cy="8664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799B5A-2BCB-4866-BB79-1F48A89D2C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2826" y="5418418"/>
            <a:ext cx="901254" cy="90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545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Custom 3">
      <a:dk1>
        <a:sysClr val="windowText" lastClr="000000"/>
      </a:dk1>
      <a:lt1>
        <a:sysClr val="window" lastClr="FFFFFF"/>
      </a:lt1>
      <a:dk2>
        <a:srgbClr val="262626"/>
      </a:dk2>
      <a:lt2>
        <a:srgbClr val="F2F2F2"/>
      </a:lt2>
      <a:accent1>
        <a:srgbClr val="C00000"/>
      </a:accent1>
      <a:accent2>
        <a:srgbClr val="A3180D"/>
      </a:accent2>
      <a:accent3>
        <a:srgbClr val="A3180D"/>
      </a:accent3>
      <a:accent4>
        <a:srgbClr val="A3180D"/>
      </a:accent4>
      <a:accent5>
        <a:srgbClr val="C0C1C2"/>
      </a:accent5>
      <a:accent6>
        <a:srgbClr val="A3180D"/>
      </a:accent6>
      <a:hlink>
        <a:srgbClr val="646567"/>
      </a:hlink>
      <a:folHlink>
        <a:srgbClr val="646567"/>
      </a:folHlink>
    </a:clrScheme>
    <a:fontScheme name="Custom 27">
      <a:majorFont>
        <a:latin typeface="Segoe UI"/>
        <a:ea typeface=""/>
        <a:cs typeface=""/>
      </a:majorFont>
      <a:minorFont>
        <a:latin typeface="Arial"/>
        <a:ea typeface=""/>
        <a:cs typeface="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110000" t="250000" r="110000" b="40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110000" t="250000" r="110000" b="40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0000"/>
                <a:satMod val="130000"/>
              </a:schemeClr>
              <a:schemeClr val="phClr">
                <a:tint val="70000"/>
                <a:satMod val="130000"/>
              </a:schemeClr>
            </a:duotone>
          </a:blip>
          <a:tile tx="0" ty="0" sx="90000" sy="9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167107_Project status report_RVA_v3.potx" id="{4F81F982-6C51-4092-B8D8-4B9E627EB026}" vid="{408BF7D7-5259-4FB8-AB61-68B3FB5EAB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CB47EFB-BDBB-4CE5-A848-1507BE3B798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1AD0D4C-03C4-489C-932A-66E2D74FA6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DC31EBE-A492-4CE5-9650-1E2C8FDDD7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Project status report</Template>
  <TotalTime>624</TotalTime>
  <Words>1233</Words>
  <Application>Microsoft Office PowerPoint</Application>
  <PresentationFormat>Widescreen</PresentationFormat>
  <Paragraphs>158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-apple-system</vt:lpstr>
      <vt:lpstr>Arial</vt:lpstr>
      <vt:lpstr>Calibri</vt:lpstr>
      <vt:lpstr>Roboto</vt:lpstr>
      <vt:lpstr>Segoe UI</vt:lpstr>
      <vt:lpstr>Wingdings 2</vt:lpstr>
      <vt:lpstr>Verve</vt:lpstr>
      <vt:lpstr>Social Network Analysis</vt:lpstr>
      <vt:lpstr>SOCIAL MEDIA MARKETING Is Changing The Marketing Landscape</vt:lpstr>
      <vt:lpstr>PowerPoint Presentation</vt:lpstr>
      <vt:lpstr>METHODOLOGY</vt:lpstr>
      <vt:lpstr>DATA UNDERSTANDING</vt:lpstr>
      <vt:lpstr>Key Metrics Indicate Potential Influencers Within Q1 Matrix</vt:lpstr>
      <vt:lpstr>WORDCLOUD Summarizes Top Influencers Across Five Metrics</vt:lpstr>
      <vt:lpstr>DATA MODELLING Validates Network Communities</vt:lpstr>
      <vt:lpstr>Gephi Deploys Web App Directly From Github</vt:lpstr>
      <vt:lpstr>Web App Is Highly Visual And Interactive</vt:lpstr>
      <vt:lpstr>Conclusion and 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Reporting Progress or Status</dc:title>
  <dc:creator>Jasmeera Devgan</dc:creator>
  <cp:lastModifiedBy>Jasmeera Devgan</cp:lastModifiedBy>
  <cp:revision>106</cp:revision>
  <dcterms:created xsi:type="dcterms:W3CDTF">2021-10-18T03:30:06Z</dcterms:created>
  <dcterms:modified xsi:type="dcterms:W3CDTF">2021-10-22T03:58:28Z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